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0" r:id="rId1"/>
  </p:sldMasterIdLst>
  <p:sldIdLst>
    <p:sldId id="256" r:id="rId2"/>
    <p:sldId id="257" r:id="rId3"/>
    <p:sldId id="259" r:id="rId4"/>
    <p:sldId id="265" r:id="rId5"/>
    <p:sldId id="271" r:id="rId6"/>
    <p:sldId id="266" r:id="rId7"/>
    <p:sldId id="267" r:id="rId8"/>
    <p:sldId id="274" r:id="rId9"/>
    <p:sldId id="275" r:id="rId10"/>
    <p:sldId id="276" r:id="rId11"/>
    <p:sldId id="269" r:id="rId12"/>
    <p:sldId id="277" r:id="rId13"/>
    <p:sldId id="268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460"/>
    <a:srgbClr val="FEC00F"/>
    <a:srgbClr val="FFC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F363C-C830-8B9B-5762-D671276D6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7AC1E0-7B35-E018-6ABE-F134CC00C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BC1F6-BA0F-06A2-C198-9CF8C8E77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8A697-9D75-4DE8-8C28-1296A6CF43C1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3369E-53A6-D75F-80F4-2CEDCBE52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8096C-74C4-A0DA-ABD2-EF8A0CAA2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989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E2AD0-637B-BFBA-DFEE-1C3CF0086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0F7BCA-1F8A-0A87-EFBD-98B0FBE2C6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9CC9E-62AD-DABD-B180-7AB00E80A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68BDB-7990-81BF-9E95-0764BD623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87635-6561-5CA2-0E76-40884D340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08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B484D5-E178-04B8-E433-46FDC7AE9A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B7CC97-2D38-E3A9-9F08-5018849CC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0D5B-6D9E-48D5-F79E-8F46674EC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2B4FE-2272-2B1A-0008-3C93A7A07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80651-252B-A950-8C11-B8B0E1156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339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B76B5-7108-215E-1B51-443CAC64E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6ED07-7361-638B-9BC4-3DA6DA262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0F03D-AB30-D629-AC95-D8CCF4F11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E919D-A38F-F74E-759E-0FA640CD9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5F86E-B4AB-E991-FC99-F158B6653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1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40675-ED66-496D-2C31-91A09FC9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746C1-83DD-3DC0-D540-F05EB1C8D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FEC84-8621-A8FB-4DAE-A48A372FA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9C50D-94C4-125D-9796-FF8B84E50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79105-517A-94FB-51DB-0F132BB69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547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F7D16-4513-1CE0-2373-EEF78F062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251DF-E214-00CC-74AD-2B3FAF2AC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5C986A-A587-582D-80D5-05EA5E00F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F5587-6B5A-C0EF-DC2B-AD27BB09C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9BBC5-7A5D-D141-0CD8-9BB3238BF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2EAF36-D616-8968-20D4-B920A94B9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013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619CD-730A-1683-6B7C-7821CBA0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51AC13-1B01-1C69-49E3-A20C32BB7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A37EA7-34CB-56B8-66BA-D6CA706F5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D3EA25-0384-1C4B-86E5-C97AF98410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14BC27-D656-F401-629A-7D74DE6C7B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4329BF-4083-F0EA-5213-80875F442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1B6D5D-829F-1B67-4B5C-477346BF9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352FE2-D818-77B4-20F5-2925DB240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167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3D585-9480-D941-78E8-8E6B2A87B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3FBEF0-4B67-2460-CAD1-E28982416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D1A6FF-5A0E-F547-3A84-6D36567BB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4A47BB-D72C-1A3C-BD3C-C01145E7F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594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124695-670C-8981-F2F8-1916C63BB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253B29-D010-B295-BEE0-6E9142D89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A0A2EA-2824-9DE0-B899-2754069BC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134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EC93F-EB89-0FD0-6CBE-02ABB5293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113CB-8C68-87DD-C1EA-6BD5E9315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383B49-4715-0034-A9EE-FD90E4B070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CB01C0-6F9C-F0F5-62C0-F93807F79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95AD9-319F-F53B-663D-A419B1ADF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D9A3C-2F64-A2D4-3DD7-C9BDC1A7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312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9DB80-FB87-87C5-81AA-7D8C48878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DE4B16-929D-2B6D-FB09-CA5A3F6DB7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AFF89-3526-AC45-06BB-1E879E227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C3FBD-F3B1-F9F0-7487-4E150734E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1BEC7D-16C7-53DC-A079-4E042786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EB275E-D1BA-5ADC-443F-DB2DB02B8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376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C76261-F122-2DEC-1F2F-29C28FC99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513A7-AA96-F408-6647-3A324F2E6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3D42E-ADAD-64C1-E580-39E960071C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1BED4-AFF5-2BB4-296F-58AA1112C5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71713-E028-62F2-55E3-141C89C64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32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taging.myevent.mampu.gov.my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89" y="2134273"/>
            <a:ext cx="10743622" cy="37410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73ABC3-99E9-7062-A45B-7194242C9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738" y="226734"/>
            <a:ext cx="5464908" cy="16661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FC5CFB-BD95-1CA2-3F5C-6301D04EE4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8515" y="96412"/>
            <a:ext cx="1557160" cy="40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5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32F29DD3-4D7E-4BA8-B0A4-D27F17300115}"/>
              </a:ext>
            </a:extLst>
          </p:cNvPr>
          <p:cNvSpPr/>
          <p:nvPr/>
        </p:nvSpPr>
        <p:spPr>
          <a:xfrm rot="5400000">
            <a:off x="1427490" y="-1220274"/>
            <a:ext cx="551915" cy="340689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C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48B3C-B705-4517-8B9F-3B055FC2CD1A}"/>
              </a:ext>
            </a:extLst>
          </p:cNvPr>
          <p:cNvSpPr txBox="1"/>
          <p:nvPr/>
        </p:nvSpPr>
        <p:spPr>
          <a:xfrm>
            <a:off x="127001" y="298508"/>
            <a:ext cx="2002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b="1" dirty="0">
                <a:latin typeface="Century Gothic" panose="020B0502020202020204" pitchFamily="34" charset="0"/>
              </a:rPr>
              <a:t>JENIS PROGRAM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23F9C3-224F-4794-AEC3-8D8D34A4B86E}"/>
              </a:ext>
            </a:extLst>
          </p:cNvPr>
          <p:cNvSpPr/>
          <p:nvPr/>
        </p:nvSpPr>
        <p:spPr>
          <a:xfrm>
            <a:off x="-1" y="207217"/>
            <a:ext cx="90489" cy="551915"/>
          </a:xfrm>
          <a:prstGeom prst="rect">
            <a:avLst/>
          </a:prstGeom>
          <a:solidFill>
            <a:srgbClr val="193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46DEF26-54DC-4BAB-90DB-7F79D9B9BC89}"/>
              </a:ext>
            </a:extLst>
          </p:cNvPr>
          <p:cNvSpPr/>
          <p:nvPr/>
        </p:nvSpPr>
        <p:spPr>
          <a:xfrm>
            <a:off x="2293408" y="207217"/>
            <a:ext cx="2888192" cy="551915"/>
          </a:xfrm>
          <a:prstGeom prst="roundRect">
            <a:avLst>
              <a:gd name="adj" fmla="val 50000"/>
            </a:avLst>
          </a:prstGeom>
          <a:solidFill>
            <a:srgbClr val="193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>
                <a:solidFill>
                  <a:srgbClr val="FEC00F"/>
                </a:solidFill>
                <a:latin typeface="Century Gothic" panose="020B0502020202020204" pitchFamily="34" charset="0"/>
              </a:rPr>
              <a:t>PILIH JENIS PROGRAM</a:t>
            </a:r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39A6A251-DCDA-4375-9D49-46F27D991766}"/>
              </a:ext>
            </a:extLst>
          </p:cNvPr>
          <p:cNvSpPr/>
          <p:nvPr/>
        </p:nvSpPr>
        <p:spPr>
          <a:xfrm>
            <a:off x="504824" y="1952625"/>
            <a:ext cx="3438525" cy="6477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C00F"/>
          </a:solidFill>
          <a:ln w="28575">
            <a:solidFill>
              <a:srgbClr val="FEC0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b="1" dirty="0">
                <a:solidFill>
                  <a:srgbClr val="193460"/>
                </a:solidFill>
                <a:latin typeface="Century Gothic" panose="020B0502020202020204" pitchFamily="34" charset="0"/>
              </a:rPr>
              <a:t>PERSIDANGAN/SEMINAR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6B4091C-339D-4201-AC7B-4C6EA400138D}"/>
              </a:ext>
            </a:extLst>
          </p:cNvPr>
          <p:cNvSpPr/>
          <p:nvPr/>
        </p:nvSpPr>
        <p:spPr>
          <a:xfrm>
            <a:off x="1833561" y="1352549"/>
            <a:ext cx="781050" cy="7810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934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000" b="1" dirty="0">
                <a:solidFill>
                  <a:srgbClr val="193460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8" name="Rectangle: Top Corners Rounded 17">
            <a:extLst>
              <a:ext uri="{FF2B5EF4-FFF2-40B4-BE49-F238E27FC236}">
                <a16:creationId xmlns:a16="http://schemas.microsoft.com/office/drawing/2014/main" id="{40C359D8-D8BA-42E9-BA83-23ADAFD40512}"/>
              </a:ext>
            </a:extLst>
          </p:cNvPr>
          <p:cNvSpPr/>
          <p:nvPr/>
        </p:nvSpPr>
        <p:spPr>
          <a:xfrm>
            <a:off x="504824" y="2600324"/>
            <a:ext cx="3438525" cy="1438275"/>
          </a:xfrm>
          <a:prstGeom prst="round2SameRect">
            <a:avLst>
              <a:gd name="adj1" fmla="val 0"/>
              <a:gd name="adj2" fmla="val 18874"/>
            </a:avLst>
          </a:prstGeom>
          <a:noFill/>
          <a:ln w="28575">
            <a:solidFill>
              <a:srgbClr val="1934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Peserta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yang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menyertai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majlis / program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ini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boleh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menjana</a:t>
            </a:r>
            <a:endParaRPr lang="en-MY" sz="1600" dirty="0">
              <a:solidFill>
                <a:srgbClr val="1934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e-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sijil</a:t>
            </a:r>
            <a:endParaRPr lang="en-MY" sz="1600" dirty="0">
              <a:solidFill>
                <a:srgbClr val="1934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E55A7CD9-8135-41CD-9C5F-240645927000}"/>
              </a:ext>
            </a:extLst>
          </p:cNvPr>
          <p:cNvSpPr/>
          <p:nvPr/>
        </p:nvSpPr>
        <p:spPr>
          <a:xfrm>
            <a:off x="4352925" y="1952625"/>
            <a:ext cx="3438525" cy="6477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C00F"/>
          </a:solidFill>
          <a:ln w="28575">
            <a:solidFill>
              <a:srgbClr val="FEC0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b="1" dirty="0">
                <a:solidFill>
                  <a:srgbClr val="193460"/>
                </a:solidFill>
                <a:latin typeface="Century Gothic" panose="020B0502020202020204" pitchFamily="34" charset="0"/>
              </a:rPr>
              <a:t>LATIHAN/KURUSUS/BOOTCAMP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FB049AF-7FFD-4CCD-A6AC-CAD7DC050206}"/>
              </a:ext>
            </a:extLst>
          </p:cNvPr>
          <p:cNvSpPr/>
          <p:nvPr/>
        </p:nvSpPr>
        <p:spPr>
          <a:xfrm>
            <a:off x="5681662" y="1352549"/>
            <a:ext cx="781050" cy="7810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934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000" b="1" dirty="0">
                <a:solidFill>
                  <a:srgbClr val="193460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29" name="Rectangle: Top Corners Rounded 28">
            <a:extLst>
              <a:ext uri="{FF2B5EF4-FFF2-40B4-BE49-F238E27FC236}">
                <a16:creationId xmlns:a16="http://schemas.microsoft.com/office/drawing/2014/main" id="{9C7172F8-4E4E-4211-8FCF-910BE89BB64F}"/>
              </a:ext>
            </a:extLst>
          </p:cNvPr>
          <p:cNvSpPr/>
          <p:nvPr/>
        </p:nvSpPr>
        <p:spPr>
          <a:xfrm>
            <a:off x="4352925" y="2600324"/>
            <a:ext cx="3438525" cy="1438275"/>
          </a:xfrm>
          <a:prstGeom prst="round2SameRect">
            <a:avLst>
              <a:gd name="adj1" fmla="val 0"/>
              <a:gd name="adj2" fmla="val 18874"/>
            </a:avLst>
          </a:prstGeom>
          <a:noFill/>
          <a:ln w="28575">
            <a:solidFill>
              <a:srgbClr val="1934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Peserta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yang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menyertai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majlis / program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ini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boleh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menjana</a:t>
            </a:r>
            <a:endParaRPr lang="en-MY" sz="1600" dirty="0">
              <a:solidFill>
                <a:srgbClr val="1934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e-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sijil</a:t>
            </a:r>
            <a:endParaRPr lang="en-MY" sz="1600" dirty="0">
              <a:solidFill>
                <a:srgbClr val="1934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ectangle: Top Corners Rounded 29">
            <a:extLst>
              <a:ext uri="{FF2B5EF4-FFF2-40B4-BE49-F238E27FC236}">
                <a16:creationId xmlns:a16="http://schemas.microsoft.com/office/drawing/2014/main" id="{AB31D286-4EE1-40B2-996F-9DA74913B9F4}"/>
              </a:ext>
            </a:extLst>
          </p:cNvPr>
          <p:cNvSpPr/>
          <p:nvPr/>
        </p:nvSpPr>
        <p:spPr>
          <a:xfrm>
            <a:off x="8201025" y="1952625"/>
            <a:ext cx="3438525" cy="6477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C00F"/>
          </a:solidFill>
          <a:ln w="28575">
            <a:solidFill>
              <a:srgbClr val="FEC0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b="1" dirty="0">
                <a:solidFill>
                  <a:srgbClr val="193460"/>
                </a:solidFill>
                <a:latin typeface="Century Gothic" panose="020B0502020202020204" pitchFamily="34" charset="0"/>
              </a:rPr>
              <a:t>MESYUARAT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6563667-1A14-4491-BD91-209DC6DB00BF}"/>
              </a:ext>
            </a:extLst>
          </p:cNvPr>
          <p:cNvSpPr/>
          <p:nvPr/>
        </p:nvSpPr>
        <p:spPr>
          <a:xfrm>
            <a:off x="9529762" y="1352549"/>
            <a:ext cx="781050" cy="7810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934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000" b="1" dirty="0">
                <a:solidFill>
                  <a:srgbClr val="193460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2" name="Rectangle: Top Corners Rounded 31">
            <a:extLst>
              <a:ext uri="{FF2B5EF4-FFF2-40B4-BE49-F238E27FC236}">
                <a16:creationId xmlns:a16="http://schemas.microsoft.com/office/drawing/2014/main" id="{FC46A97B-BCE7-4B80-8D25-06926141A86A}"/>
              </a:ext>
            </a:extLst>
          </p:cNvPr>
          <p:cNvSpPr/>
          <p:nvPr/>
        </p:nvSpPr>
        <p:spPr>
          <a:xfrm>
            <a:off x="8201025" y="2600324"/>
            <a:ext cx="3438525" cy="1438275"/>
          </a:xfrm>
          <a:prstGeom prst="round2SameRect">
            <a:avLst>
              <a:gd name="adj1" fmla="val 0"/>
              <a:gd name="adj2" fmla="val 18874"/>
            </a:avLst>
          </a:prstGeom>
          <a:noFill/>
          <a:ln w="28575">
            <a:solidFill>
              <a:srgbClr val="1934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Program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ini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TIDAK 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menyediakan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e-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sijil</a:t>
            </a:r>
            <a:endParaRPr lang="en-MY" sz="1600" dirty="0">
              <a:solidFill>
                <a:srgbClr val="1934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204F1B0-EA99-4178-A685-63444AB5FFD5}"/>
              </a:ext>
            </a:extLst>
          </p:cNvPr>
          <p:cNvSpPr/>
          <p:nvPr/>
        </p:nvSpPr>
        <p:spPr>
          <a:xfrm>
            <a:off x="723900" y="4514849"/>
            <a:ext cx="10915650" cy="1438276"/>
          </a:xfrm>
          <a:prstGeom prst="roundRect">
            <a:avLst/>
          </a:prstGeom>
          <a:noFill/>
          <a:ln w="28575">
            <a:solidFill>
              <a:srgbClr val="1934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Soal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selidik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hanya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terdapat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dalam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</a:t>
            </a:r>
            <a:r>
              <a:rPr lang="en-MY" sz="1600" b="1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persidangan</a:t>
            </a:r>
            <a:r>
              <a:rPr lang="en-MY" sz="1600" b="1" dirty="0">
                <a:solidFill>
                  <a:srgbClr val="193460"/>
                </a:solidFill>
                <a:latin typeface="Century Gothic" panose="020B0502020202020204" pitchFamily="34" charset="0"/>
              </a:rPr>
              <a:t>/seminar 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dan </a:t>
            </a:r>
            <a:r>
              <a:rPr lang="en-MY" sz="1600" b="1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latihan</a:t>
            </a:r>
            <a:r>
              <a:rPr lang="en-MY" sz="1600" b="1" dirty="0">
                <a:solidFill>
                  <a:srgbClr val="193460"/>
                </a:solidFill>
                <a:latin typeface="Century Gothic" panose="020B0502020202020204" pitchFamily="34" charset="0"/>
              </a:rPr>
              <a:t>/</a:t>
            </a:r>
            <a:r>
              <a:rPr lang="en-MY" sz="1600" b="1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kursus</a:t>
            </a:r>
            <a:r>
              <a:rPr lang="en-MY" sz="1600" b="1" dirty="0">
                <a:solidFill>
                  <a:srgbClr val="193460"/>
                </a:solidFill>
                <a:latin typeface="Century Gothic" panose="020B0502020202020204" pitchFamily="34" charset="0"/>
              </a:rPr>
              <a:t>/bootcamp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.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Soal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selidik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tidak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boleh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dipinda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, yang mana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telah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dipersetujui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di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peringkat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MAMPU. (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soal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selidik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yang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generik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Sijil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hanya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akan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dijana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</a:t>
            </a:r>
            <a:r>
              <a:rPr lang="en-MY" sz="1600" b="1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selepas</a:t>
            </a:r>
            <a:r>
              <a:rPr lang="en-MY" sz="1600" b="1" dirty="0">
                <a:solidFill>
                  <a:srgbClr val="193460"/>
                </a:solidFill>
                <a:latin typeface="Century Gothic" panose="020B0502020202020204" pitchFamily="34" charset="0"/>
              </a:rPr>
              <a:t> </a:t>
            </a:r>
            <a:r>
              <a:rPr lang="en-MY" sz="1600" b="1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menjawab</a:t>
            </a:r>
            <a:r>
              <a:rPr lang="en-MY" sz="1600" b="1" dirty="0">
                <a:solidFill>
                  <a:srgbClr val="193460"/>
                </a:solidFill>
                <a:latin typeface="Century Gothic" panose="020B0502020202020204" pitchFamily="34" charset="0"/>
              </a:rPr>
              <a:t> </a:t>
            </a:r>
            <a:r>
              <a:rPr lang="en-MY" sz="1600" b="1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soal</a:t>
            </a:r>
            <a:r>
              <a:rPr lang="en-MY" sz="1600" b="1" dirty="0">
                <a:solidFill>
                  <a:srgbClr val="193460"/>
                </a:solidFill>
                <a:latin typeface="Century Gothic" panose="020B0502020202020204" pitchFamily="34" charset="0"/>
              </a:rPr>
              <a:t> </a:t>
            </a:r>
            <a:r>
              <a:rPr lang="en-MY" sz="1600" b="1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selidik</a:t>
            </a:r>
            <a:endParaRPr lang="en-MY" sz="1600" b="1" dirty="0">
              <a:solidFill>
                <a:srgbClr val="1934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1600" b="1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Mesyuarat</a:t>
            </a:r>
            <a:r>
              <a:rPr lang="en-MY" sz="1600" b="1" dirty="0">
                <a:solidFill>
                  <a:srgbClr val="193460"/>
                </a:solidFill>
                <a:latin typeface="Century Gothic" panose="020B0502020202020204" pitchFamily="34" charset="0"/>
              </a:rPr>
              <a:t> </a:t>
            </a:r>
            <a:r>
              <a:rPr lang="en-MY" sz="1600" b="1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tiada</a:t>
            </a:r>
            <a:r>
              <a:rPr lang="en-MY" sz="1600" b="1" dirty="0">
                <a:solidFill>
                  <a:srgbClr val="193460"/>
                </a:solidFill>
                <a:latin typeface="Century Gothic" panose="020B0502020202020204" pitchFamily="34" charset="0"/>
              </a:rPr>
              <a:t> </a:t>
            </a:r>
            <a:r>
              <a:rPr lang="en-MY" sz="1600" b="1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soal</a:t>
            </a:r>
            <a:r>
              <a:rPr lang="en-MY" sz="1600" b="1" dirty="0">
                <a:solidFill>
                  <a:srgbClr val="193460"/>
                </a:solidFill>
                <a:latin typeface="Century Gothic" panose="020B0502020202020204" pitchFamily="34" charset="0"/>
              </a:rPr>
              <a:t> </a:t>
            </a:r>
            <a:r>
              <a:rPr lang="en-MY" sz="1600" b="1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selidik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,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seterusnya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tidak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akan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ada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sijil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yang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boleh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dijana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7916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F2F02EA-1F07-4246-A37B-BE136767D487}"/>
              </a:ext>
            </a:extLst>
          </p:cNvPr>
          <p:cNvSpPr txBox="1"/>
          <p:nvPr/>
        </p:nvSpPr>
        <p:spPr>
          <a:xfrm>
            <a:off x="-123825" y="6738850"/>
            <a:ext cx="94836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ms-MY" sz="1400" dirty="0">
                <a:latin typeface="Century Gothic" panose="020B0502020202020204" pitchFamily="34" charset="0"/>
              </a:rPr>
              <a:t>4. Bagaimanakah cara untuk menjadi Pentadbir Agensi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C9D759-0A3D-410F-A0BA-88846A82952F}"/>
              </a:ext>
            </a:extLst>
          </p:cNvPr>
          <p:cNvSpPr txBox="1"/>
          <p:nvPr/>
        </p:nvSpPr>
        <p:spPr>
          <a:xfrm>
            <a:off x="370309" y="7081121"/>
            <a:ext cx="94836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s-MY" sz="1400" dirty="0">
                <a:solidFill>
                  <a:srgbClr val="0070C0"/>
                </a:solidFill>
                <a:latin typeface="Century Gothic" panose="020B0502020202020204" pitchFamily="34" charset="0"/>
              </a:rPr>
              <a:t>- Pengguna adalah kakitangan kerajaan yang menggunakan HRMIS. Pengguna perlu mendaftar terlebih dahulu di dalam Sistem MyGovEvent. Setelah akaun berjaya didaftarkan,  tekan menu Info &gt; Cara Daftar Pengguna &gt; Muat turun surat permohonan sebagai Pentadbir Agensi dan muat naik surat ke dalam Sistem MyGovEvent.</a:t>
            </a:r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99CB66C7-BC66-4474-AEF5-9B84AF214615}"/>
              </a:ext>
            </a:extLst>
          </p:cNvPr>
          <p:cNvSpPr/>
          <p:nvPr/>
        </p:nvSpPr>
        <p:spPr>
          <a:xfrm rot="5400000">
            <a:off x="600341" y="-393125"/>
            <a:ext cx="551916" cy="175260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C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483F1A-E53D-4977-8BF3-9DDA9A9F0893}"/>
              </a:ext>
            </a:extLst>
          </p:cNvPr>
          <p:cNvSpPr txBox="1"/>
          <p:nvPr/>
        </p:nvSpPr>
        <p:spPr>
          <a:xfrm>
            <a:off x="127001" y="298508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b="1" dirty="0">
                <a:latin typeface="Century Gothic" panose="020B0502020202020204" pitchFamily="34" charset="0"/>
              </a:rPr>
              <a:t>FAQ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5997E3-6AB9-44E2-BC20-1AFBC6BAA4B1}"/>
              </a:ext>
            </a:extLst>
          </p:cNvPr>
          <p:cNvSpPr/>
          <p:nvPr/>
        </p:nvSpPr>
        <p:spPr>
          <a:xfrm>
            <a:off x="-1" y="207217"/>
            <a:ext cx="90489" cy="551915"/>
          </a:xfrm>
          <a:prstGeom prst="rect">
            <a:avLst/>
          </a:prstGeom>
          <a:solidFill>
            <a:srgbClr val="193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BB72352-D938-4A51-9475-42B513EA3377}"/>
              </a:ext>
            </a:extLst>
          </p:cNvPr>
          <p:cNvSpPr/>
          <p:nvPr/>
        </p:nvSpPr>
        <p:spPr>
          <a:xfrm>
            <a:off x="1025526" y="207217"/>
            <a:ext cx="2974974" cy="551915"/>
          </a:xfrm>
          <a:prstGeom prst="roundRect">
            <a:avLst>
              <a:gd name="adj" fmla="val 50000"/>
            </a:avLst>
          </a:prstGeom>
          <a:solidFill>
            <a:srgbClr val="193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>
                <a:solidFill>
                  <a:srgbClr val="FEC00F"/>
                </a:solidFill>
                <a:latin typeface="Century Gothic" panose="020B0502020202020204" pitchFamily="34" charset="0"/>
              </a:rPr>
              <a:t>PENJAWAT AWAM</a:t>
            </a:r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F49B77A1-36AE-4B57-BA4D-CE5DC903E60C}"/>
              </a:ext>
            </a:extLst>
          </p:cNvPr>
          <p:cNvSpPr/>
          <p:nvPr/>
        </p:nvSpPr>
        <p:spPr>
          <a:xfrm>
            <a:off x="505408" y="1410045"/>
            <a:ext cx="11181184" cy="3820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C00F"/>
          </a:solidFill>
          <a:ln>
            <a:solidFill>
              <a:srgbClr val="FEC0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s-MY" sz="1400" b="1" dirty="0">
                <a:solidFill>
                  <a:srgbClr val="193460"/>
                </a:solidFill>
                <a:latin typeface="Century Gothic" panose="020B0502020202020204" pitchFamily="34" charset="0"/>
              </a:rPr>
              <a:t>Pengguna HRMIS bertukar agensi dan belum putus sandang</a:t>
            </a:r>
            <a:endParaRPr lang="en-MY" sz="1400" b="1" dirty="0">
              <a:solidFill>
                <a:srgbClr val="193460"/>
              </a:solidFill>
            </a:endParaRPr>
          </a:p>
        </p:txBody>
      </p:sp>
      <p:sp>
        <p:nvSpPr>
          <p:cNvPr id="24" name="Rectangle: Top Corners Rounded 23">
            <a:extLst>
              <a:ext uri="{FF2B5EF4-FFF2-40B4-BE49-F238E27FC236}">
                <a16:creationId xmlns:a16="http://schemas.microsoft.com/office/drawing/2014/main" id="{B7D9E52F-660D-4558-8BBA-0DAFC509140D}"/>
              </a:ext>
            </a:extLst>
          </p:cNvPr>
          <p:cNvSpPr/>
          <p:nvPr/>
        </p:nvSpPr>
        <p:spPr>
          <a:xfrm>
            <a:off x="505408" y="3046942"/>
            <a:ext cx="11181184" cy="3820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C00F"/>
          </a:solidFill>
          <a:ln>
            <a:solidFill>
              <a:srgbClr val="FEC0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s-MY" sz="1400" b="1" dirty="0">
                <a:solidFill>
                  <a:srgbClr val="193460"/>
                </a:solidFill>
                <a:latin typeface="Century Gothic" panose="020B0502020202020204" pitchFamily="34" charset="0"/>
              </a:rPr>
              <a:t>Pengguna HRMIS yang bertukar agensi dan sudah putus sandang tetapi belum disambut agensi baharu / Pegwai Baharu </a:t>
            </a:r>
            <a:endParaRPr lang="en-MY" sz="1400" b="1" dirty="0">
              <a:solidFill>
                <a:srgbClr val="193460"/>
              </a:solidFill>
            </a:endParaRPr>
          </a:p>
        </p:txBody>
      </p:sp>
      <p:sp>
        <p:nvSpPr>
          <p:cNvPr id="26" name="Rectangle: Top Corners Rounded 25">
            <a:extLst>
              <a:ext uri="{FF2B5EF4-FFF2-40B4-BE49-F238E27FC236}">
                <a16:creationId xmlns:a16="http://schemas.microsoft.com/office/drawing/2014/main" id="{C1900DE1-4DBA-4A7A-9137-3EA9E32DFEC2}"/>
              </a:ext>
            </a:extLst>
          </p:cNvPr>
          <p:cNvSpPr/>
          <p:nvPr/>
        </p:nvSpPr>
        <p:spPr>
          <a:xfrm>
            <a:off x="505408" y="4643533"/>
            <a:ext cx="11181184" cy="3820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C00F"/>
          </a:solidFill>
          <a:ln>
            <a:solidFill>
              <a:srgbClr val="FEC0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s-MY" sz="1400" b="1" dirty="0">
                <a:solidFill>
                  <a:srgbClr val="193460"/>
                </a:solidFill>
                <a:latin typeface="Century Gothic" panose="020B0502020202020204" pitchFamily="34" charset="0"/>
              </a:rPr>
              <a:t>Pegawai MySTEP</a:t>
            </a:r>
            <a:endParaRPr lang="en-MY" sz="1400" b="1" dirty="0">
              <a:solidFill>
                <a:srgbClr val="193460"/>
              </a:solidFill>
            </a:endParaRPr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7953C708-1FE1-4A54-B9E6-6AAF106F4567}"/>
              </a:ext>
            </a:extLst>
          </p:cNvPr>
          <p:cNvSpPr/>
          <p:nvPr/>
        </p:nvSpPr>
        <p:spPr>
          <a:xfrm>
            <a:off x="505408" y="1798339"/>
            <a:ext cx="11181184" cy="1017044"/>
          </a:xfrm>
          <a:prstGeom prst="round2SameRect">
            <a:avLst>
              <a:gd name="adj1" fmla="val 0"/>
              <a:gd name="adj2" fmla="val 15784"/>
            </a:avLst>
          </a:prstGeom>
          <a:solidFill>
            <a:schemeClr val="bg1"/>
          </a:solidFill>
          <a:ln w="12700">
            <a:solidFill>
              <a:srgbClr val="1934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Pengguna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boleh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mendaftar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sebagai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agensi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lama dan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boleh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menyelaraskan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kembali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ke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agensi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baru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selepas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putus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sandang</a:t>
            </a:r>
            <a:endParaRPr lang="en-MY" sz="1600" dirty="0">
              <a:solidFill>
                <a:srgbClr val="1934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6F40CD80-7629-4C89-B243-142516667E2F}"/>
              </a:ext>
            </a:extLst>
          </p:cNvPr>
          <p:cNvSpPr/>
          <p:nvPr/>
        </p:nvSpPr>
        <p:spPr>
          <a:xfrm>
            <a:off x="505408" y="3442915"/>
            <a:ext cx="11181184" cy="1009366"/>
          </a:xfrm>
          <a:prstGeom prst="round2SameRect">
            <a:avLst>
              <a:gd name="adj1" fmla="val 0"/>
              <a:gd name="adj2" fmla="val 17550"/>
            </a:avLst>
          </a:prstGeom>
          <a:solidFill>
            <a:schemeClr val="bg1"/>
          </a:solidFill>
          <a:ln w="12700">
            <a:solidFill>
              <a:srgbClr val="1934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Daftar kategori sebagai Orang Awam &gt; Sub Kategori Pengguna sebagai GLC/Syarikat/Industri Agensi (LAIN-LAIN (TIADA REKOD HRMIS)</a:t>
            </a:r>
            <a:endParaRPr lang="en-MY" sz="1600" dirty="0">
              <a:solidFill>
                <a:srgbClr val="1934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ectangle: Top Corners Rounded 27">
            <a:extLst>
              <a:ext uri="{FF2B5EF4-FFF2-40B4-BE49-F238E27FC236}">
                <a16:creationId xmlns:a16="http://schemas.microsoft.com/office/drawing/2014/main" id="{F3D07FAA-C6EE-4450-B20D-627648EE0716}"/>
              </a:ext>
            </a:extLst>
          </p:cNvPr>
          <p:cNvSpPr/>
          <p:nvPr/>
        </p:nvSpPr>
        <p:spPr>
          <a:xfrm>
            <a:off x="505408" y="5028247"/>
            <a:ext cx="11181184" cy="1096986"/>
          </a:xfrm>
          <a:prstGeom prst="round2SameRect">
            <a:avLst>
              <a:gd name="adj1" fmla="val 0"/>
              <a:gd name="adj2" fmla="val 12603"/>
            </a:avLst>
          </a:prstGeom>
          <a:solidFill>
            <a:schemeClr val="bg1"/>
          </a:solidFill>
          <a:ln w="12700">
            <a:solidFill>
              <a:srgbClr val="1934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Daftar kategori sebagai Orang Awam &gt; Sub Kategori Pengguna sebagai GLC/Syarikat/Industri Agensi (SHORT TERM EMPLOYMENT PROGRAM - MYSTEP)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2A2C8204-EA6D-428C-A8A9-4C3141618D73}"/>
              </a:ext>
            </a:extLst>
          </p:cNvPr>
          <p:cNvSpPr/>
          <p:nvPr/>
        </p:nvSpPr>
        <p:spPr>
          <a:xfrm rot="10800000">
            <a:off x="11372849" y="1559392"/>
            <a:ext cx="142875" cy="123168"/>
          </a:xfrm>
          <a:prstGeom prst="triangle">
            <a:avLst/>
          </a:prstGeom>
          <a:solidFill>
            <a:srgbClr val="193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B36F0EC6-E910-4321-9A13-37597BDA0A0E}"/>
              </a:ext>
            </a:extLst>
          </p:cNvPr>
          <p:cNvSpPr/>
          <p:nvPr/>
        </p:nvSpPr>
        <p:spPr>
          <a:xfrm rot="10800000">
            <a:off x="11372849" y="3190079"/>
            <a:ext cx="142875" cy="123168"/>
          </a:xfrm>
          <a:prstGeom prst="triangle">
            <a:avLst/>
          </a:prstGeom>
          <a:solidFill>
            <a:srgbClr val="193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5FCD56C3-90A5-41F4-AC3E-48F7D1A57F61}"/>
              </a:ext>
            </a:extLst>
          </p:cNvPr>
          <p:cNvSpPr/>
          <p:nvPr/>
        </p:nvSpPr>
        <p:spPr>
          <a:xfrm rot="10800000">
            <a:off x="11372849" y="4807057"/>
            <a:ext cx="142875" cy="123168"/>
          </a:xfrm>
          <a:prstGeom prst="triangle">
            <a:avLst/>
          </a:prstGeom>
          <a:solidFill>
            <a:srgbClr val="193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3456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99CB66C7-BC66-4474-AEF5-9B84AF214615}"/>
              </a:ext>
            </a:extLst>
          </p:cNvPr>
          <p:cNvSpPr/>
          <p:nvPr/>
        </p:nvSpPr>
        <p:spPr>
          <a:xfrm rot="5400000">
            <a:off x="1211528" y="-1004313"/>
            <a:ext cx="551915" cy="297497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C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5997E3-6AB9-44E2-BC20-1AFBC6BAA4B1}"/>
              </a:ext>
            </a:extLst>
          </p:cNvPr>
          <p:cNvSpPr/>
          <p:nvPr/>
        </p:nvSpPr>
        <p:spPr>
          <a:xfrm>
            <a:off x="-1" y="207217"/>
            <a:ext cx="90489" cy="551915"/>
          </a:xfrm>
          <a:prstGeom prst="rect">
            <a:avLst/>
          </a:prstGeom>
          <a:solidFill>
            <a:srgbClr val="193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BB72352-D938-4A51-9475-42B513EA3377}"/>
              </a:ext>
            </a:extLst>
          </p:cNvPr>
          <p:cNvSpPr/>
          <p:nvPr/>
        </p:nvSpPr>
        <p:spPr>
          <a:xfrm>
            <a:off x="1914523" y="207217"/>
            <a:ext cx="2974974" cy="551915"/>
          </a:xfrm>
          <a:prstGeom prst="roundRect">
            <a:avLst>
              <a:gd name="adj" fmla="val 50000"/>
            </a:avLst>
          </a:prstGeom>
          <a:solidFill>
            <a:srgbClr val="193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>
                <a:solidFill>
                  <a:srgbClr val="FEC00F"/>
                </a:solidFill>
                <a:latin typeface="Century Gothic" panose="020B0502020202020204" pitchFamily="34" charset="0"/>
              </a:rPr>
              <a:t>PERMOHONAN AGENSI</a:t>
            </a:r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F49B77A1-36AE-4B57-BA4D-CE5DC903E60C}"/>
              </a:ext>
            </a:extLst>
          </p:cNvPr>
          <p:cNvSpPr/>
          <p:nvPr/>
        </p:nvSpPr>
        <p:spPr>
          <a:xfrm>
            <a:off x="1002505" y="2086320"/>
            <a:ext cx="9781592" cy="3820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C00F"/>
          </a:solidFill>
          <a:ln>
            <a:solidFill>
              <a:srgbClr val="FEC0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s-MY" sz="1400" b="1" dirty="0">
                <a:solidFill>
                  <a:srgbClr val="193460"/>
                </a:solidFill>
                <a:latin typeface="Century Gothic" panose="020B0502020202020204" pitchFamily="34" charset="0"/>
              </a:rPr>
              <a:t>HANYA TERBUKA UNTUK KAKITANGAN KERAJAAN YANG MENGGUNAKAN HRMIS</a:t>
            </a:r>
            <a:endParaRPr lang="en-MY" sz="1400" b="1" dirty="0">
              <a:solidFill>
                <a:srgbClr val="193460"/>
              </a:solidFill>
            </a:endParaRPr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7953C708-1FE1-4A54-B9E6-6AAF106F4567}"/>
              </a:ext>
            </a:extLst>
          </p:cNvPr>
          <p:cNvSpPr/>
          <p:nvPr/>
        </p:nvSpPr>
        <p:spPr>
          <a:xfrm>
            <a:off x="1002505" y="2474613"/>
            <a:ext cx="9781592" cy="1461021"/>
          </a:xfrm>
          <a:prstGeom prst="round2SameRect">
            <a:avLst>
              <a:gd name="adj1" fmla="val 0"/>
              <a:gd name="adj2" fmla="val 15214"/>
            </a:avLst>
          </a:prstGeom>
          <a:solidFill>
            <a:schemeClr val="bg1"/>
          </a:solidFill>
          <a:ln w="12700">
            <a:solidFill>
              <a:srgbClr val="1934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MY" sz="1600" dirty="0">
              <a:solidFill>
                <a:srgbClr val="1934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2A2C8204-EA6D-428C-A8A9-4C3141618D73}"/>
              </a:ext>
            </a:extLst>
          </p:cNvPr>
          <p:cNvSpPr/>
          <p:nvPr/>
        </p:nvSpPr>
        <p:spPr>
          <a:xfrm rot="10800000">
            <a:off x="10441196" y="2235667"/>
            <a:ext cx="142875" cy="123168"/>
          </a:xfrm>
          <a:prstGeom prst="triangle">
            <a:avLst/>
          </a:prstGeom>
          <a:solidFill>
            <a:srgbClr val="193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383B857-552B-4E84-AE71-3684231E8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93" y="253613"/>
            <a:ext cx="1571625" cy="479154"/>
          </a:xfrm>
          <a:prstGeom prst="rect">
            <a:avLst/>
          </a:prstGeo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AD93C8CC-EC41-49E1-ADEB-A69776B15536}"/>
              </a:ext>
            </a:extLst>
          </p:cNvPr>
          <p:cNvSpPr/>
          <p:nvPr/>
        </p:nvSpPr>
        <p:spPr>
          <a:xfrm rot="5400000">
            <a:off x="1234118" y="2728678"/>
            <a:ext cx="142875" cy="123168"/>
          </a:xfrm>
          <a:prstGeom prst="triangle">
            <a:avLst/>
          </a:prstGeom>
          <a:solidFill>
            <a:srgbClr val="193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151894-6475-4439-A1C7-8D21B9E81A23}"/>
              </a:ext>
            </a:extLst>
          </p:cNvPr>
          <p:cNvSpPr txBox="1"/>
          <p:nvPr/>
        </p:nvSpPr>
        <p:spPr>
          <a:xfrm>
            <a:off x="1367140" y="2620985"/>
            <a:ext cx="8544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Pengguna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perlu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mendaftar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terlebih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dahulu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sebagai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pengguna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Sistem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MyGovEvent</a:t>
            </a:r>
            <a:endParaRPr lang="en-MY" sz="1600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798E07A2-25A1-4D1F-A28C-712FF467BF57}"/>
              </a:ext>
            </a:extLst>
          </p:cNvPr>
          <p:cNvSpPr/>
          <p:nvPr/>
        </p:nvSpPr>
        <p:spPr>
          <a:xfrm rot="5400000">
            <a:off x="1234118" y="3067232"/>
            <a:ext cx="142875" cy="123168"/>
          </a:xfrm>
          <a:prstGeom prst="triangle">
            <a:avLst/>
          </a:prstGeom>
          <a:solidFill>
            <a:srgbClr val="193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5BDEB1-0EC5-46E0-A461-258CF2B57A48}"/>
              </a:ext>
            </a:extLst>
          </p:cNvPr>
          <p:cNvSpPr txBox="1"/>
          <p:nvPr/>
        </p:nvSpPr>
        <p:spPr>
          <a:xfrm>
            <a:off x="1367140" y="2959539"/>
            <a:ext cx="785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Muat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turun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borang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permohonan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pada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pautan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: Info &gt; Cara Daftar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Pengguna</a:t>
            </a:r>
            <a:endParaRPr lang="en-MY" sz="1600" dirty="0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576BDA8D-5ACA-448F-956A-E9A0CB600425}"/>
              </a:ext>
            </a:extLst>
          </p:cNvPr>
          <p:cNvSpPr/>
          <p:nvPr/>
        </p:nvSpPr>
        <p:spPr>
          <a:xfrm rot="5400000">
            <a:off x="1234118" y="3429986"/>
            <a:ext cx="142875" cy="123168"/>
          </a:xfrm>
          <a:prstGeom prst="triangle">
            <a:avLst/>
          </a:prstGeom>
          <a:solidFill>
            <a:srgbClr val="193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212EEE1-78AD-4C5D-AB03-E4101C80F8A8}"/>
              </a:ext>
            </a:extLst>
          </p:cNvPr>
          <p:cNvSpPr txBox="1"/>
          <p:nvPr/>
        </p:nvSpPr>
        <p:spPr>
          <a:xfrm>
            <a:off x="1367140" y="3322293"/>
            <a:ext cx="81067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Lengkapkan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borang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permohonan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dan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muat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naik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ke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dalam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Sistem</a:t>
            </a:r>
            <a:r>
              <a:rPr lang="en-MY" sz="1600" dirty="0">
                <a:solidFill>
                  <a:srgbClr val="193460"/>
                </a:solidFill>
                <a:latin typeface="Century Gothic" panose="020B0502020202020204" pitchFamily="34" charset="0"/>
              </a:rPr>
              <a:t> </a:t>
            </a:r>
            <a:r>
              <a:rPr lang="en-MY" sz="1600" dirty="0" err="1">
                <a:solidFill>
                  <a:srgbClr val="193460"/>
                </a:solidFill>
                <a:latin typeface="Century Gothic" panose="020B0502020202020204" pitchFamily="34" charset="0"/>
              </a:rPr>
              <a:t>MyGovEvent</a:t>
            </a:r>
            <a:endParaRPr lang="en-MY" sz="1600" dirty="0"/>
          </a:p>
        </p:txBody>
      </p:sp>
    </p:spTree>
    <p:extLst>
      <p:ext uri="{BB962C8B-B14F-4D97-AF65-F5344CB8AC3E}">
        <p14:creationId xmlns:p14="http://schemas.microsoft.com/office/powerpoint/2010/main" val="167309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177" y="1083855"/>
            <a:ext cx="7772400" cy="6375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FF00"/>
                </a:solidFill>
                <a:latin typeface="Century Gothic" panose="020B0502020202020204" pitchFamily="34" charset="0"/>
                <a:hlinkClick r:id="rId3"/>
              </a:rPr>
              <a:t>http://staging.myevent.mampu.gov.my</a:t>
            </a:r>
            <a:endParaRPr lang="en-US" sz="24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879" y="1721395"/>
            <a:ext cx="9799956" cy="49507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CCE492-E574-70FF-24AA-7548F1951974}"/>
              </a:ext>
            </a:extLst>
          </p:cNvPr>
          <p:cNvSpPr txBox="1">
            <a:spLocks/>
          </p:cNvSpPr>
          <p:nvPr/>
        </p:nvSpPr>
        <p:spPr>
          <a:xfrm>
            <a:off x="0" y="14514"/>
            <a:ext cx="6604000" cy="1083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DEMO SISTEM</a:t>
            </a:r>
          </a:p>
        </p:txBody>
      </p:sp>
    </p:spTree>
    <p:extLst>
      <p:ext uri="{BB962C8B-B14F-4D97-AF65-F5344CB8AC3E}">
        <p14:creationId xmlns:p14="http://schemas.microsoft.com/office/powerpoint/2010/main" val="22775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19285"/>
            <a:ext cx="12192000" cy="1400530"/>
          </a:xfrm>
        </p:spPr>
        <p:txBody>
          <a:bodyPr/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TERIMA KASIH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50CD78-40D5-0D0E-8E24-D5EA1C888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717" y="621573"/>
            <a:ext cx="5387917" cy="164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0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821" y="3176163"/>
            <a:ext cx="3491838" cy="1140627"/>
          </a:xfrm>
        </p:spPr>
        <p:txBody>
          <a:bodyPr>
            <a:normAutofit fontScale="90000"/>
          </a:bodyPr>
          <a:lstStyle/>
          <a:p>
            <a:r>
              <a:rPr lang="en-US" sz="3600" b="1" dirty="0" err="1">
                <a:ln w="0">
                  <a:solidFill>
                    <a:srgbClr val="002060"/>
                  </a:solidFill>
                </a:ln>
                <a:solidFill>
                  <a:srgbClr val="FFC633"/>
                </a:solidFill>
                <a:latin typeface="Century Gothic" panose="020B0502020202020204" pitchFamily="34" charset="0"/>
                <a:cs typeface="AL BAYAN PLAIN" pitchFamily="2" charset="-78"/>
              </a:rPr>
              <a:t>Sistem</a:t>
            </a:r>
            <a:r>
              <a:rPr lang="en-US" sz="3600" b="1" dirty="0">
                <a:ln w="0">
                  <a:solidFill>
                    <a:srgbClr val="002060"/>
                  </a:solidFill>
                </a:ln>
                <a:solidFill>
                  <a:srgbClr val="FFC633"/>
                </a:solidFill>
                <a:latin typeface="Century Gothic" panose="020B0502020202020204" pitchFamily="34" charset="0"/>
                <a:cs typeface="AL BAYAN PLAIN" pitchFamily="2" charset="-78"/>
              </a:rPr>
              <a:t> </a:t>
            </a:r>
            <a:r>
              <a:rPr lang="en-US" sz="3600" b="1" dirty="0" err="1">
                <a:ln w="0">
                  <a:solidFill>
                    <a:srgbClr val="002060"/>
                  </a:solidFill>
                </a:ln>
                <a:solidFill>
                  <a:srgbClr val="FFC633"/>
                </a:solidFill>
                <a:latin typeface="Century Gothic" panose="020B0502020202020204" pitchFamily="34" charset="0"/>
                <a:cs typeface="AL BAYAN PLAIN" pitchFamily="2" charset="-78"/>
              </a:rPr>
              <a:t>Pengurusan</a:t>
            </a:r>
            <a:r>
              <a:rPr lang="en-US" sz="3600" b="1" dirty="0">
                <a:ln w="0">
                  <a:solidFill>
                    <a:srgbClr val="002060"/>
                  </a:solidFill>
                </a:ln>
                <a:solidFill>
                  <a:srgbClr val="FFC633"/>
                </a:solidFill>
                <a:latin typeface="Century Gothic" panose="020B0502020202020204" pitchFamily="34" charset="0"/>
                <a:cs typeface="AL BAYAN PLAIN" pitchFamily="2" charset="-78"/>
              </a:rPr>
              <a:t> Acara (</a:t>
            </a:r>
            <a:r>
              <a:rPr lang="en-US" sz="3600" b="1" dirty="0" err="1">
                <a:ln w="0">
                  <a:solidFill>
                    <a:srgbClr val="002060"/>
                  </a:solidFill>
                </a:ln>
                <a:solidFill>
                  <a:srgbClr val="FFC633"/>
                </a:solidFill>
                <a:latin typeface="Century Gothic" panose="020B0502020202020204" pitchFamily="34" charset="0"/>
                <a:cs typeface="AL BAYAN PLAIN" pitchFamily="2" charset="-78"/>
              </a:rPr>
              <a:t>MyGovEvent</a:t>
            </a:r>
            <a:r>
              <a:rPr lang="en-US" sz="3600" b="1" dirty="0">
                <a:ln w="0">
                  <a:solidFill>
                    <a:srgbClr val="002060"/>
                  </a:solidFill>
                </a:ln>
                <a:solidFill>
                  <a:srgbClr val="FFC633"/>
                </a:solidFill>
                <a:latin typeface="Century Gothic" panose="020B0502020202020204" pitchFamily="34" charset="0"/>
                <a:cs typeface="AL BAYAN PLAIN" pitchFamily="2" charset="-78"/>
              </a:rPr>
              <a:t>)</a:t>
            </a:r>
            <a:br>
              <a:rPr lang="en-US" sz="3200" b="1" dirty="0">
                <a:ln w="0">
                  <a:solidFill>
                    <a:srgbClr val="002060"/>
                  </a:solidFill>
                </a:ln>
                <a:solidFill>
                  <a:srgbClr val="FFC633"/>
                </a:solidFill>
                <a:latin typeface="Century Gothic" panose="020B0502020202020204" pitchFamily="34" charset="0"/>
                <a:cs typeface="AL BAYAN PLAIN" pitchFamily="2" charset="-78"/>
              </a:rPr>
            </a:br>
            <a:endParaRPr lang="en-US" sz="3200" b="1" dirty="0">
              <a:ln w="0">
                <a:solidFill>
                  <a:srgbClr val="002060"/>
                </a:solidFill>
              </a:ln>
              <a:solidFill>
                <a:srgbClr val="FFC633"/>
              </a:solidFill>
              <a:latin typeface="Century Gothic" panose="020B0502020202020204" pitchFamily="34" charset="0"/>
              <a:cs typeface="AL BAYAN PLA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221" y="4577990"/>
            <a:ext cx="5050301" cy="18210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ms-MY" sz="1800" dirty="0">
                <a:latin typeface="Century Gothic" panose="020B0502020202020204" pitchFamily="34" charset="0"/>
                <a:cs typeface="Arial" panose="020B0604020202020204" pitchFamily="34" charset="0"/>
              </a:rPr>
              <a:t>Mengendalikan pengurusan acara dan memudahkan agensi/pengurus acara dan peserta memantau </a:t>
            </a:r>
            <a: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  <a:t>program/acara/ </a:t>
            </a:r>
            <a:r>
              <a:rPr lang="en-US" sz="1800" dirty="0" err="1">
                <a:latin typeface="Century Gothic" panose="020B0502020202020204" pitchFamily="34" charset="0"/>
                <a:cs typeface="Arial" panose="020B0604020202020204" pitchFamily="34" charset="0"/>
              </a:rPr>
              <a:t>persidangan</a:t>
            </a:r>
            <a: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  <a:t>/</a:t>
            </a:r>
            <a:r>
              <a:rPr lang="en-US" sz="1800" dirty="0" err="1">
                <a:latin typeface="Century Gothic" panose="020B0502020202020204" pitchFamily="34" charset="0"/>
                <a:cs typeface="Arial" panose="020B0604020202020204" pitchFamily="34" charset="0"/>
              </a:rPr>
              <a:t>kursus</a:t>
            </a:r>
            <a: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cs typeface="Arial" panose="020B0604020202020204" pitchFamily="34" charset="0"/>
              </a:rPr>
              <a:t>dan</a:t>
            </a:r>
            <a: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cs typeface="Arial" panose="020B0604020202020204" pitchFamily="34" charset="0"/>
              </a:rPr>
              <a:t>sebagainya</a:t>
            </a:r>
            <a: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en-US" sz="1800" dirty="0">
              <a:latin typeface="Century Gothic" panose="020B0502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13342" y="4075331"/>
            <a:ext cx="5050301" cy="15773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ms-MY" sz="1800" dirty="0">
                <a:latin typeface="Century Gothic" panose="020B0502020202020204" pitchFamily="34" charset="0"/>
                <a:cs typeface="Arial" panose="020B0604020202020204" pitchFamily="34" charset="0"/>
              </a:rPr>
              <a:t>Menyediakan kemudahan pengurusan acara di agensi kerajaan;</a:t>
            </a:r>
          </a:p>
          <a:p>
            <a:pPr marL="342900" indent="-342900">
              <a:buFont typeface="+mj-lt"/>
              <a:buAutoNum type="arabicPeriod"/>
            </a:pPr>
            <a:r>
              <a:rPr lang="ms-MY" sz="1800" dirty="0">
                <a:latin typeface="Century Gothic" panose="020B0502020202020204" pitchFamily="34" charset="0"/>
                <a:cs typeface="Arial" panose="020B0604020202020204" pitchFamily="34" charset="0"/>
              </a:rPr>
              <a:t>Menggalakkan pembudayaan teknologi digital di dalam pengurusan kerja harian;</a:t>
            </a:r>
          </a:p>
          <a:p>
            <a:pPr marL="342900" indent="-342900">
              <a:buFont typeface="+mj-lt"/>
              <a:buAutoNum type="arabicPeriod"/>
            </a:pPr>
            <a:r>
              <a:rPr lang="ms-MY" sz="1800" dirty="0">
                <a:latin typeface="Century Gothic" panose="020B0502020202020204" pitchFamily="34" charset="0"/>
                <a:cs typeface="Arial" panose="020B0604020202020204" pitchFamily="34" charset="0"/>
              </a:rPr>
              <a:t>Meningkatkan kualiti perkhidmatan dan kecekapan penjawat awam;</a:t>
            </a:r>
            <a:endParaRPr lang="en-US" sz="1800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63705" y="3176163"/>
            <a:ext cx="1949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n w="0">
                  <a:solidFill>
                    <a:srgbClr val="002060"/>
                  </a:solidFill>
                </a:ln>
                <a:solidFill>
                  <a:srgbClr val="FFC633"/>
                </a:solidFill>
              </a:rPr>
              <a:t>OBJEKTIF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37F9C3-5CA4-E8CC-7344-F9EDB82B6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396" y="225084"/>
            <a:ext cx="7256995" cy="221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4" y="10841"/>
            <a:ext cx="7547428" cy="1325563"/>
          </a:xfrm>
        </p:spPr>
        <p:txBody>
          <a:bodyPr/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Modul-Modul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D494C1-1110-7E3E-C622-33D4A7FD5513}"/>
              </a:ext>
            </a:extLst>
          </p:cNvPr>
          <p:cNvSpPr txBox="1"/>
          <p:nvPr/>
        </p:nvSpPr>
        <p:spPr>
          <a:xfrm>
            <a:off x="140677" y="3733187"/>
            <a:ext cx="19835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Modul </a:t>
            </a:r>
            <a:r>
              <a:rPr lang="en-US" dirty="0" err="1">
                <a:latin typeface="Century Gothic" panose="020B0502020202020204" pitchFamily="34" charset="0"/>
              </a:rPr>
              <a:t>Pendaftaran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Peserta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3DFFFD-B8BD-D621-72F4-854C06BD7ACE}"/>
              </a:ext>
            </a:extLst>
          </p:cNvPr>
          <p:cNvSpPr txBox="1"/>
          <p:nvPr/>
        </p:nvSpPr>
        <p:spPr>
          <a:xfrm>
            <a:off x="2110154" y="2783617"/>
            <a:ext cx="19835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Modul </a:t>
            </a:r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Peserta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61481B-CB6F-1928-C3EC-74FF4F49DFB0}"/>
              </a:ext>
            </a:extLst>
          </p:cNvPr>
          <p:cNvSpPr txBox="1"/>
          <p:nvPr/>
        </p:nvSpPr>
        <p:spPr>
          <a:xfrm>
            <a:off x="4093699" y="3535293"/>
            <a:ext cx="19835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Modul </a:t>
            </a:r>
            <a:r>
              <a:rPr lang="en-US" dirty="0" err="1">
                <a:latin typeface="Century Gothic" panose="020B0502020202020204" pitchFamily="34" charset="0"/>
              </a:rPr>
              <a:t>Permohonan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Penggunaan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MyGovEvent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26774F-4415-9FAD-021A-3642FDF2951D}"/>
              </a:ext>
            </a:extLst>
          </p:cNvPr>
          <p:cNvSpPr txBox="1"/>
          <p:nvPr/>
        </p:nvSpPr>
        <p:spPr>
          <a:xfrm>
            <a:off x="6077245" y="2428060"/>
            <a:ext cx="18381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Modul </a:t>
            </a:r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Pentadbir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Agensi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F308E4-C890-9112-73F9-32784D7BD918}"/>
              </a:ext>
            </a:extLst>
          </p:cNvPr>
          <p:cNvSpPr txBox="1"/>
          <p:nvPr/>
        </p:nvSpPr>
        <p:spPr>
          <a:xfrm>
            <a:off x="6114757" y="4621296"/>
            <a:ext cx="19694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288" lvl="1" algn="ctr"/>
            <a:r>
              <a:rPr lang="en-US" sz="1600" dirty="0" err="1">
                <a:solidFill>
                  <a:srgbClr val="193460"/>
                </a:solidFill>
              </a:rPr>
              <a:t>Mengujudkan</a:t>
            </a:r>
            <a:r>
              <a:rPr lang="en-US" sz="1600" dirty="0">
                <a:solidFill>
                  <a:srgbClr val="193460"/>
                </a:solidFill>
              </a:rPr>
              <a:t> </a:t>
            </a:r>
            <a:r>
              <a:rPr lang="en-US" sz="1600" dirty="0" err="1">
                <a:solidFill>
                  <a:srgbClr val="193460"/>
                </a:solidFill>
              </a:rPr>
              <a:t>Peranan</a:t>
            </a:r>
            <a:r>
              <a:rPr lang="en-US" sz="1600" dirty="0">
                <a:solidFill>
                  <a:srgbClr val="193460"/>
                </a:solidFill>
              </a:rPr>
              <a:t> </a:t>
            </a:r>
            <a:r>
              <a:rPr lang="en-US" sz="1600" dirty="0" err="1">
                <a:solidFill>
                  <a:srgbClr val="193460"/>
                </a:solidFill>
              </a:rPr>
              <a:t>Pengurus</a:t>
            </a:r>
            <a:r>
              <a:rPr lang="en-US" sz="1600" dirty="0">
                <a:solidFill>
                  <a:srgbClr val="193460"/>
                </a:solidFill>
              </a:rPr>
              <a:t> Acara </a:t>
            </a:r>
            <a:r>
              <a:rPr lang="en-US" sz="1600" dirty="0" err="1">
                <a:solidFill>
                  <a:srgbClr val="193460"/>
                </a:solidFill>
              </a:rPr>
              <a:t>Agensi</a:t>
            </a:r>
            <a:endParaRPr lang="en-US" sz="1600" dirty="0">
              <a:solidFill>
                <a:srgbClr val="1934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69DAA-BAC9-F3C8-EE0D-DCDF878C7125}"/>
              </a:ext>
            </a:extLst>
          </p:cNvPr>
          <p:cNvSpPr/>
          <p:nvPr/>
        </p:nvSpPr>
        <p:spPr>
          <a:xfrm>
            <a:off x="5029733" y="970235"/>
            <a:ext cx="892793" cy="68943"/>
          </a:xfrm>
          <a:prstGeom prst="rect">
            <a:avLst/>
          </a:prstGeom>
          <a:solidFill>
            <a:srgbClr val="193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1A31BC-2334-F611-81F6-BF701FCC034C}"/>
              </a:ext>
            </a:extLst>
          </p:cNvPr>
          <p:cNvSpPr txBox="1"/>
          <p:nvPr/>
        </p:nvSpPr>
        <p:spPr>
          <a:xfrm>
            <a:off x="8046722" y="4003993"/>
            <a:ext cx="1969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Modul </a:t>
            </a:r>
            <a:r>
              <a:rPr lang="en-US" dirty="0" err="1">
                <a:latin typeface="Century Gothic" panose="020B0502020202020204" pitchFamily="34" charset="0"/>
              </a:rPr>
              <a:t>Pengurus</a:t>
            </a:r>
            <a:r>
              <a:rPr lang="en-US" dirty="0">
                <a:latin typeface="Century Gothic" panose="020B0502020202020204" pitchFamily="34" charset="0"/>
              </a:rPr>
              <a:t> Acara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A7E822-9361-B88E-8917-36872F5B6E6D}"/>
              </a:ext>
            </a:extLst>
          </p:cNvPr>
          <p:cNvSpPr txBox="1"/>
          <p:nvPr/>
        </p:nvSpPr>
        <p:spPr>
          <a:xfrm>
            <a:off x="8089708" y="5136736"/>
            <a:ext cx="19694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7325" lvl="1" indent="-173038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193460"/>
                </a:solidFill>
              </a:rPr>
              <a:t>Mengwujudkan</a:t>
            </a:r>
            <a:r>
              <a:rPr lang="en-US" sz="1600" dirty="0">
                <a:solidFill>
                  <a:srgbClr val="193460"/>
                </a:solidFill>
              </a:rPr>
              <a:t> Program </a:t>
            </a:r>
          </a:p>
          <a:p>
            <a:pPr marL="187325" lvl="1" indent="-173038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193460"/>
                </a:solidFill>
              </a:rPr>
              <a:t>Melaksanakan</a:t>
            </a:r>
            <a:r>
              <a:rPr lang="en-US" sz="1600" dirty="0">
                <a:solidFill>
                  <a:srgbClr val="193460"/>
                </a:solidFill>
              </a:rPr>
              <a:t> </a:t>
            </a:r>
            <a:r>
              <a:rPr lang="en-US" sz="1600" dirty="0" err="1">
                <a:solidFill>
                  <a:srgbClr val="193460"/>
                </a:solidFill>
              </a:rPr>
              <a:t>jemputan</a:t>
            </a:r>
            <a:r>
              <a:rPr lang="en-US" sz="1600" dirty="0">
                <a:solidFill>
                  <a:srgbClr val="193460"/>
                </a:solidFill>
              </a:rPr>
              <a:t> </a:t>
            </a:r>
          </a:p>
          <a:p>
            <a:pPr marL="187325" lvl="1" indent="-1730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93460"/>
                </a:solidFill>
              </a:rPr>
              <a:t>Daftar </a:t>
            </a:r>
            <a:r>
              <a:rPr lang="en-US" sz="1600" dirty="0" err="1">
                <a:solidFill>
                  <a:srgbClr val="193460"/>
                </a:solidFill>
              </a:rPr>
              <a:t>Kehadiran</a:t>
            </a:r>
            <a:r>
              <a:rPr lang="en-US" sz="1600" dirty="0">
                <a:solidFill>
                  <a:srgbClr val="193460"/>
                </a:solidFill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DB4381-8148-6649-5242-1B8A45188CA3}"/>
              </a:ext>
            </a:extLst>
          </p:cNvPr>
          <p:cNvSpPr txBox="1"/>
          <p:nvPr/>
        </p:nvSpPr>
        <p:spPr>
          <a:xfrm>
            <a:off x="10030267" y="2151061"/>
            <a:ext cx="196947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Modul </a:t>
            </a:r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Pra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Daftar/ </a:t>
            </a:r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Pendaftaran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/ </a:t>
            </a:r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Soal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Selidik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/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e-</a:t>
            </a:r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Sijil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68D7A73-59B5-C883-996E-3E0F406B3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916" y="-35259"/>
            <a:ext cx="4674514" cy="142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6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38A63D3-7B18-CF51-CEE0-27318677BF23}"/>
              </a:ext>
            </a:extLst>
          </p:cNvPr>
          <p:cNvSpPr txBox="1">
            <a:spLocks/>
          </p:cNvSpPr>
          <p:nvPr/>
        </p:nvSpPr>
        <p:spPr>
          <a:xfrm>
            <a:off x="0" y="147795"/>
            <a:ext cx="53702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latin typeface="Century Gothic" panose="020B0502020202020204" pitchFamily="34" charset="0"/>
              </a:rPr>
              <a:t>Tatacara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Pendaftaran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03A0EB-7D63-865E-501B-34A449A92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654" y="940888"/>
            <a:ext cx="5387917" cy="16426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CC9C43-8AD1-37C5-CB5D-3BB31C082918}"/>
              </a:ext>
            </a:extLst>
          </p:cNvPr>
          <p:cNvSpPr txBox="1"/>
          <p:nvPr/>
        </p:nvSpPr>
        <p:spPr>
          <a:xfrm>
            <a:off x="5533571" y="928678"/>
            <a:ext cx="62350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ms-MY" sz="2400" dirty="0">
                <a:latin typeface="Century Gothic" panose="020B0502020202020204" pitchFamily="34" charset="0"/>
              </a:rPr>
              <a:t>Tatacara pendaftaran MyGovEvent terbahagi kepada tiga (3) langkah iaitu: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E6CEB0-569F-D258-4443-E60443B1CBDD}"/>
              </a:ext>
            </a:extLst>
          </p:cNvPr>
          <p:cNvSpPr txBox="1"/>
          <p:nvPr/>
        </p:nvSpPr>
        <p:spPr>
          <a:xfrm>
            <a:off x="526143" y="3520403"/>
            <a:ext cx="2812142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s-MY" sz="2800" b="1" dirty="0">
                <a:solidFill>
                  <a:srgbClr val="193460"/>
                </a:solidFill>
                <a:latin typeface="Century Gothic" panose="020B0502020202020204" pitchFamily="34" charset="0"/>
              </a:rPr>
              <a:t>LANGKAH 1</a:t>
            </a:r>
          </a:p>
          <a:p>
            <a:pPr lvl="0" algn="ctr"/>
            <a:r>
              <a:rPr lang="ms-MY" sz="2800" b="1" dirty="0">
                <a:solidFill>
                  <a:srgbClr val="193460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r>
              <a:rPr lang="ms-MY" dirty="0">
                <a:latin typeface="Century Gothic" panose="020B0502020202020204" pitchFamily="34" charset="0"/>
              </a:rPr>
              <a:t>Tatacara Pendaftaran </a:t>
            </a:r>
            <a:r>
              <a:rPr lang="ms-MY" dirty="0" err="1">
                <a:latin typeface="Century Gothic" panose="020B0502020202020204" pitchFamily="34" charset="0"/>
              </a:rPr>
              <a:t>MyGovEvent</a:t>
            </a:r>
            <a:endParaRPr lang="en-MY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E30BFC-F2F2-7DDC-EC90-46CAEEF9CF53}"/>
              </a:ext>
            </a:extLst>
          </p:cNvPr>
          <p:cNvSpPr txBox="1"/>
          <p:nvPr/>
        </p:nvSpPr>
        <p:spPr>
          <a:xfrm>
            <a:off x="4626432" y="3520402"/>
            <a:ext cx="2812142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s-MY" sz="2800" b="1" dirty="0">
                <a:solidFill>
                  <a:srgbClr val="193460"/>
                </a:solidFill>
                <a:latin typeface="Century Gothic" panose="020B0502020202020204" pitchFamily="34" charset="0"/>
              </a:rPr>
              <a:t>LANGKAH 2</a:t>
            </a:r>
          </a:p>
          <a:p>
            <a:pPr lvl="0" algn="ctr"/>
            <a:r>
              <a:rPr lang="ms-MY" sz="2800" b="1" dirty="0">
                <a:solidFill>
                  <a:srgbClr val="193460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r>
              <a:rPr lang="ms-MY" dirty="0">
                <a:latin typeface="Century Gothic" panose="020B0502020202020204" pitchFamily="34" charset="0"/>
              </a:rPr>
              <a:t>Tatacara Pra Pendaftaran Program</a:t>
            </a:r>
            <a:endParaRPr lang="en-MY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D618B6-3C8C-AF0A-C6D3-15AA071CC362}"/>
              </a:ext>
            </a:extLst>
          </p:cNvPr>
          <p:cNvSpPr txBox="1"/>
          <p:nvPr/>
        </p:nvSpPr>
        <p:spPr>
          <a:xfrm>
            <a:off x="8654145" y="3524685"/>
            <a:ext cx="2812142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s-MY" sz="2800" b="1" dirty="0">
                <a:solidFill>
                  <a:srgbClr val="193460"/>
                </a:solidFill>
                <a:latin typeface="Century Gothic" panose="020B0502020202020204" pitchFamily="34" charset="0"/>
              </a:rPr>
              <a:t>LANGKAH 3</a:t>
            </a:r>
          </a:p>
          <a:p>
            <a:pPr lvl="0" algn="ctr"/>
            <a:r>
              <a:rPr lang="ms-MY" sz="2800" b="1" dirty="0">
                <a:solidFill>
                  <a:srgbClr val="193460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r>
              <a:rPr lang="ms-MY" dirty="0">
                <a:latin typeface="Century Gothic" panose="020B0502020202020204" pitchFamily="34" charset="0"/>
              </a:rPr>
              <a:t>Tatacara Pendaftaran Program</a:t>
            </a:r>
            <a:endParaRPr lang="en-MY" dirty="0">
              <a:latin typeface="Century Gothic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98513D-3F58-B300-2FEC-1C45F439FF08}"/>
              </a:ext>
            </a:extLst>
          </p:cNvPr>
          <p:cNvSpPr/>
          <p:nvPr/>
        </p:nvSpPr>
        <p:spPr>
          <a:xfrm>
            <a:off x="1669144" y="4037511"/>
            <a:ext cx="406400" cy="45719"/>
          </a:xfrm>
          <a:prstGeom prst="rect">
            <a:avLst/>
          </a:prstGeom>
          <a:solidFill>
            <a:srgbClr val="193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E8D8BF-1703-F5E0-E418-0295F964D984}"/>
              </a:ext>
            </a:extLst>
          </p:cNvPr>
          <p:cNvSpPr/>
          <p:nvPr/>
        </p:nvSpPr>
        <p:spPr>
          <a:xfrm>
            <a:off x="5783947" y="4030257"/>
            <a:ext cx="406400" cy="45719"/>
          </a:xfrm>
          <a:prstGeom prst="rect">
            <a:avLst/>
          </a:prstGeom>
          <a:solidFill>
            <a:srgbClr val="193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8B2B44-C911-907D-2F9E-33DC97BFD75D}"/>
              </a:ext>
            </a:extLst>
          </p:cNvPr>
          <p:cNvSpPr/>
          <p:nvPr/>
        </p:nvSpPr>
        <p:spPr>
          <a:xfrm>
            <a:off x="9811663" y="4037517"/>
            <a:ext cx="406400" cy="45719"/>
          </a:xfrm>
          <a:prstGeom prst="rect">
            <a:avLst/>
          </a:prstGeom>
          <a:solidFill>
            <a:srgbClr val="193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F8AE46-9318-3E06-E9FC-D60AF2775C5B}"/>
              </a:ext>
            </a:extLst>
          </p:cNvPr>
          <p:cNvSpPr/>
          <p:nvPr/>
        </p:nvSpPr>
        <p:spPr>
          <a:xfrm>
            <a:off x="3860800" y="3429000"/>
            <a:ext cx="87086" cy="2275114"/>
          </a:xfrm>
          <a:prstGeom prst="rect">
            <a:avLst/>
          </a:prstGeom>
          <a:solidFill>
            <a:srgbClr val="FFC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EFC91C-E334-C5CA-3BE1-FC31352D93F7}"/>
              </a:ext>
            </a:extLst>
          </p:cNvPr>
          <p:cNvSpPr/>
          <p:nvPr/>
        </p:nvSpPr>
        <p:spPr>
          <a:xfrm>
            <a:off x="7990111" y="3436260"/>
            <a:ext cx="87086" cy="2275114"/>
          </a:xfrm>
          <a:prstGeom prst="rect">
            <a:avLst/>
          </a:prstGeom>
          <a:solidFill>
            <a:srgbClr val="FFC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5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ACC9C43-8AD1-37C5-CB5D-3BB31C082918}"/>
              </a:ext>
            </a:extLst>
          </p:cNvPr>
          <p:cNvSpPr txBox="1"/>
          <p:nvPr/>
        </p:nvSpPr>
        <p:spPr>
          <a:xfrm>
            <a:off x="5543097" y="696646"/>
            <a:ext cx="61032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ms-MY" sz="2400" dirty="0">
                <a:latin typeface="Century Gothic" panose="020B0502020202020204" pitchFamily="34" charset="0"/>
              </a:rPr>
              <a:t>Peserta</a:t>
            </a:r>
          </a:p>
          <a:p>
            <a:pPr marL="0" indent="0" algn="ctr">
              <a:buNone/>
            </a:pPr>
            <a:r>
              <a:rPr lang="ms-MY" sz="2400" dirty="0">
                <a:latin typeface="Century Gothic" panose="020B0502020202020204" pitchFamily="34" charset="0"/>
              </a:rPr>
              <a:t>Pentadbir Agensi</a:t>
            </a:r>
          </a:p>
          <a:p>
            <a:pPr marL="0" indent="0" algn="ctr">
              <a:buNone/>
            </a:pPr>
            <a:r>
              <a:rPr lang="ms-MY" sz="2400" dirty="0">
                <a:latin typeface="Century Gothic" panose="020B0502020202020204" pitchFamily="34" charset="0"/>
              </a:rPr>
              <a:t>Pengurus Acara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E6CEB0-569F-D258-4443-E60443B1CBDD}"/>
              </a:ext>
            </a:extLst>
          </p:cNvPr>
          <p:cNvSpPr txBox="1"/>
          <p:nvPr/>
        </p:nvSpPr>
        <p:spPr>
          <a:xfrm>
            <a:off x="506320" y="3483363"/>
            <a:ext cx="2812142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s-MY" sz="2800" b="1" dirty="0">
                <a:solidFill>
                  <a:srgbClr val="193460"/>
                </a:solidFill>
                <a:latin typeface="Century Gothic" panose="020B0502020202020204" pitchFamily="34" charset="0"/>
              </a:rPr>
              <a:t>Peserta</a:t>
            </a:r>
          </a:p>
          <a:p>
            <a:pPr lvl="0" algn="ctr"/>
            <a:r>
              <a:rPr lang="ms-MY" sz="2800" b="1" dirty="0">
                <a:solidFill>
                  <a:srgbClr val="193460"/>
                </a:solidFill>
                <a:latin typeface="Century Gothic" panose="020B0502020202020204" pitchFamily="34" charset="0"/>
              </a:rPr>
              <a:t>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ms-MY" dirty="0">
                <a:latin typeface="Century Gothic" panose="020B0502020202020204" pitchFamily="34" charset="0"/>
              </a:rPr>
              <a:t>Daftar Akaun Pengguna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ms-MY" dirty="0">
                <a:latin typeface="Century Gothic" panose="020B0502020202020204" pitchFamily="34" charset="0"/>
              </a:rPr>
              <a:t>Pra Daftar Program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ms-MY" dirty="0">
                <a:latin typeface="Century Gothic" panose="020B0502020202020204" pitchFamily="34" charset="0"/>
              </a:rPr>
              <a:t>Pengesahan Kehadiran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ms-MY" dirty="0">
                <a:latin typeface="Century Gothic" panose="020B0502020202020204" pitchFamily="34" charset="0"/>
              </a:rPr>
              <a:t>Soal Selidik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ms-MY" dirty="0">
                <a:latin typeface="Century Gothic" panose="020B0502020202020204" pitchFamily="34" charset="0"/>
              </a:rPr>
              <a:t>Sijil Penyertaan</a:t>
            </a:r>
            <a:endParaRPr lang="en-MY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F8AE46-9318-3E06-E9FC-D60AF2775C5B}"/>
              </a:ext>
            </a:extLst>
          </p:cNvPr>
          <p:cNvSpPr/>
          <p:nvPr/>
        </p:nvSpPr>
        <p:spPr>
          <a:xfrm>
            <a:off x="3516005" y="3406820"/>
            <a:ext cx="87086" cy="2275114"/>
          </a:xfrm>
          <a:prstGeom prst="rect">
            <a:avLst/>
          </a:prstGeom>
          <a:solidFill>
            <a:srgbClr val="FFC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EFC91C-E334-C5CA-3BE1-FC31352D93F7}"/>
              </a:ext>
            </a:extLst>
          </p:cNvPr>
          <p:cNvSpPr/>
          <p:nvPr/>
        </p:nvSpPr>
        <p:spPr>
          <a:xfrm>
            <a:off x="7817408" y="3487753"/>
            <a:ext cx="87086" cy="2275114"/>
          </a:xfrm>
          <a:prstGeom prst="rect">
            <a:avLst/>
          </a:prstGeom>
          <a:solidFill>
            <a:srgbClr val="FFC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64C901-FB61-4303-9D9D-403E2F5DEA86}"/>
              </a:ext>
            </a:extLst>
          </p:cNvPr>
          <p:cNvSpPr txBox="1"/>
          <p:nvPr/>
        </p:nvSpPr>
        <p:spPr>
          <a:xfrm>
            <a:off x="8446563" y="3406820"/>
            <a:ext cx="3455889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s-MY" sz="2800" b="1" dirty="0">
                <a:solidFill>
                  <a:srgbClr val="193460"/>
                </a:solidFill>
                <a:latin typeface="Century Gothic" panose="020B0502020202020204" pitchFamily="34" charset="0"/>
              </a:rPr>
              <a:t>Pengurus Acara</a:t>
            </a:r>
          </a:p>
          <a:p>
            <a:pPr lvl="0" algn="ctr"/>
            <a:endParaRPr lang="ms-MY" sz="2800" b="1" dirty="0">
              <a:solidFill>
                <a:srgbClr val="193460"/>
              </a:solidFill>
              <a:latin typeface="Century Gothic" panose="020B0502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ms-MY" dirty="0">
                <a:latin typeface="Century Gothic" panose="020B0502020202020204" pitchFamily="34" charset="0"/>
              </a:rPr>
              <a:t>Daftar Program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ms-MY" dirty="0">
                <a:latin typeface="Century Gothic" panose="020B0502020202020204" pitchFamily="34" charset="0"/>
              </a:rPr>
              <a:t>Melaksanakan Jemputan Peserta Melalui Email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ms-MY" dirty="0">
                <a:latin typeface="Century Gothic" panose="020B0502020202020204" pitchFamily="34" charset="0"/>
              </a:rPr>
              <a:t>Mengurus Pendaftaran Semasa Program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ms-MY" dirty="0">
                <a:latin typeface="Century Gothic" panose="020B0502020202020204" pitchFamily="34" charset="0"/>
              </a:rPr>
              <a:t>Mengurus Laporan Program</a:t>
            </a:r>
          </a:p>
          <a:p>
            <a:pPr lvl="0" algn="ctr"/>
            <a:endParaRPr lang="ms-MY" dirty="0">
              <a:latin typeface="Century Gothic" panose="020B0502020202020204" pitchFamily="34" charset="0"/>
            </a:endParaRPr>
          </a:p>
          <a:p>
            <a:pPr lvl="0" algn="ctr"/>
            <a:endParaRPr lang="en-MY" dirty="0"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9BF1DD-92D7-4BE9-83FA-5B948DA913BB}"/>
              </a:ext>
            </a:extLst>
          </p:cNvPr>
          <p:cNvSpPr txBox="1"/>
          <p:nvPr/>
        </p:nvSpPr>
        <p:spPr>
          <a:xfrm>
            <a:off x="4334127" y="3483363"/>
            <a:ext cx="3150565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s-MY" sz="2800" b="1" dirty="0">
                <a:solidFill>
                  <a:srgbClr val="193460"/>
                </a:solidFill>
                <a:latin typeface="Century Gothic" panose="020B0502020202020204" pitchFamily="34" charset="0"/>
              </a:rPr>
              <a:t>Pentadbir Agensi</a:t>
            </a:r>
          </a:p>
          <a:p>
            <a:pPr lvl="0" algn="ctr"/>
            <a:r>
              <a:rPr lang="ms-MY" sz="2800" b="1" dirty="0">
                <a:solidFill>
                  <a:srgbClr val="193460"/>
                </a:solidFill>
                <a:latin typeface="Century Gothic" panose="020B0502020202020204" pitchFamily="34" charset="0"/>
              </a:rPr>
              <a:t>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ms-MY" dirty="0">
                <a:latin typeface="Century Gothic" panose="020B0502020202020204" pitchFamily="34" charset="0"/>
              </a:rPr>
              <a:t>Melantik Pengurus Acara Agensi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ms-MY" dirty="0">
                <a:latin typeface="Century Gothic" panose="020B0502020202020204" pitchFamily="34" charset="0"/>
              </a:rPr>
              <a:t>Mewujudkan Nama Bahagian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ms-MY" dirty="0">
                <a:latin typeface="Century Gothic" panose="020B0502020202020204" pitchFamily="34" charset="0"/>
              </a:rPr>
              <a:t>Memantau Pengurusan Program Agensi</a:t>
            </a:r>
          </a:p>
          <a:p>
            <a:pPr lvl="0" algn="ctr"/>
            <a:endParaRPr lang="en-MY" dirty="0">
              <a:latin typeface="Century Gothic" panose="020B0502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0ACB1C-51EE-469A-A519-0D68D8756AFD}"/>
              </a:ext>
            </a:extLst>
          </p:cNvPr>
          <p:cNvSpPr/>
          <p:nvPr/>
        </p:nvSpPr>
        <p:spPr>
          <a:xfrm>
            <a:off x="5706209" y="4144192"/>
            <a:ext cx="406400" cy="45719"/>
          </a:xfrm>
          <a:prstGeom prst="rect">
            <a:avLst/>
          </a:prstGeom>
          <a:solidFill>
            <a:srgbClr val="193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07F194-21AB-4CE5-8FFC-5549169BA223}"/>
              </a:ext>
            </a:extLst>
          </p:cNvPr>
          <p:cNvSpPr/>
          <p:nvPr/>
        </p:nvSpPr>
        <p:spPr>
          <a:xfrm>
            <a:off x="1709191" y="4144191"/>
            <a:ext cx="406400" cy="45719"/>
          </a:xfrm>
          <a:prstGeom prst="rect">
            <a:avLst/>
          </a:prstGeom>
          <a:solidFill>
            <a:srgbClr val="193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4D71B6F-0379-4CCB-8326-7DED7209BBD4}"/>
              </a:ext>
            </a:extLst>
          </p:cNvPr>
          <p:cNvSpPr/>
          <p:nvPr/>
        </p:nvSpPr>
        <p:spPr>
          <a:xfrm>
            <a:off x="9768107" y="4099909"/>
            <a:ext cx="406400" cy="45719"/>
          </a:xfrm>
          <a:prstGeom prst="rect">
            <a:avLst/>
          </a:prstGeom>
          <a:solidFill>
            <a:srgbClr val="193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4519DE-074A-4C5D-A182-677022DFB71D}"/>
              </a:ext>
            </a:extLst>
          </p:cNvPr>
          <p:cNvSpPr txBox="1">
            <a:spLocks/>
          </p:cNvSpPr>
          <p:nvPr/>
        </p:nvSpPr>
        <p:spPr>
          <a:xfrm>
            <a:off x="0" y="371966"/>
            <a:ext cx="53702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latin typeface="Century Gothic" panose="020B0502020202020204" pitchFamily="34" charset="0"/>
              </a:rPr>
              <a:t>Tanggungjawab</a:t>
            </a:r>
            <a:endParaRPr lang="en-US" b="1" dirty="0">
              <a:latin typeface="Century Gothic" panose="020B0502020202020204" pitchFamily="34" charset="0"/>
            </a:endParaRPr>
          </a:p>
          <a:p>
            <a:pPr algn="ctr"/>
            <a:r>
              <a:rPr lang="en-US" b="1" dirty="0" err="1">
                <a:latin typeface="Century Gothic" panose="020B0502020202020204" pitchFamily="34" charset="0"/>
              </a:rPr>
              <a:t>Mengikut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US" b="1" dirty="0" err="1">
                <a:latin typeface="Century Gothic" panose="020B0502020202020204" pitchFamily="34" charset="0"/>
              </a:rPr>
              <a:t>Peranan</a:t>
            </a:r>
            <a:endParaRPr lang="en-US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17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5" y="155691"/>
            <a:ext cx="4683761" cy="6534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A746CD7-26E7-4444-E19F-2BFAF147FCED}"/>
              </a:ext>
            </a:extLst>
          </p:cNvPr>
          <p:cNvSpPr txBox="1">
            <a:spLocks/>
          </p:cNvSpPr>
          <p:nvPr/>
        </p:nvSpPr>
        <p:spPr>
          <a:xfrm>
            <a:off x="5588000" y="149045"/>
            <a:ext cx="660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>
                <a:latin typeface="Century Gothic" panose="020B0502020202020204" pitchFamily="34" charset="0"/>
              </a:rPr>
              <a:t>Tatacara</a:t>
            </a:r>
            <a:r>
              <a:rPr lang="en-US" sz="3600" b="1" dirty="0">
                <a:latin typeface="Century Gothic" panose="020B0502020202020204" pitchFamily="34" charset="0"/>
              </a:rPr>
              <a:t> </a:t>
            </a:r>
            <a:r>
              <a:rPr lang="en-US" sz="3600" b="1" dirty="0" err="1">
                <a:latin typeface="Century Gothic" panose="020B0502020202020204" pitchFamily="34" charset="0"/>
              </a:rPr>
              <a:t>Bagi</a:t>
            </a:r>
            <a:endParaRPr lang="en-US" sz="36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3600" b="1" dirty="0" err="1">
                <a:latin typeface="Century Gothic" panose="020B0502020202020204" pitchFamily="34" charset="0"/>
              </a:rPr>
              <a:t>Pengguna</a:t>
            </a:r>
            <a:r>
              <a:rPr lang="en-US" sz="3600" b="1" dirty="0">
                <a:latin typeface="Century Gothic" panose="020B0502020202020204" pitchFamily="34" charset="0"/>
              </a:rPr>
              <a:t> Baharu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6E4CE9-797A-59F1-4123-FF8A9B115990}"/>
              </a:ext>
            </a:extLst>
          </p:cNvPr>
          <p:cNvSpPr/>
          <p:nvPr/>
        </p:nvSpPr>
        <p:spPr>
          <a:xfrm>
            <a:off x="6400799" y="1756817"/>
            <a:ext cx="5152571" cy="1010605"/>
          </a:xfrm>
          <a:prstGeom prst="rect">
            <a:avLst/>
          </a:prstGeom>
          <a:solidFill>
            <a:srgbClr val="193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EFD920-D866-4B27-5CE4-20E540CADE66}"/>
              </a:ext>
            </a:extLst>
          </p:cNvPr>
          <p:cNvSpPr/>
          <p:nvPr/>
        </p:nvSpPr>
        <p:spPr>
          <a:xfrm>
            <a:off x="6400798" y="2911243"/>
            <a:ext cx="5152571" cy="1010605"/>
          </a:xfrm>
          <a:prstGeom prst="rect">
            <a:avLst/>
          </a:prstGeom>
          <a:solidFill>
            <a:srgbClr val="FFC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2647AF-9199-3AE9-CDD9-D161C60ADAFC}"/>
              </a:ext>
            </a:extLst>
          </p:cNvPr>
          <p:cNvSpPr/>
          <p:nvPr/>
        </p:nvSpPr>
        <p:spPr>
          <a:xfrm>
            <a:off x="6400798" y="4065928"/>
            <a:ext cx="5152571" cy="1010605"/>
          </a:xfrm>
          <a:prstGeom prst="rect">
            <a:avLst/>
          </a:prstGeom>
          <a:solidFill>
            <a:srgbClr val="193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499314-8774-64CC-F89A-E5D505B46AB8}"/>
              </a:ext>
            </a:extLst>
          </p:cNvPr>
          <p:cNvSpPr/>
          <p:nvPr/>
        </p:nvSpPr>
        <p:spPr>
          <a:xfrm>
            <a:off x="6400798" y="5256885"/>
            <a:ext cx="5152571" cy="1010605"/>
          </a:xfrm>
          <a:prstGeom prst="rect">
            <a:avLst/>
          </a:prstGeom>
          <a:solidFill>
            <a:srgbClr val="FFC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53950D-7D88-3C08-8625-B9EF4886FB5F}"/>
              </a:ext>
            </a:extLst>
          </p:cNvPr>
          <p:cNvSpPr txBox="1"/>
          <p:nvPr/>
        </p:nvSpPr>
        <p:spPr>
          <a:xfrm>
            <a:off x="6388662" y="2022134"/>
            <a:ext cx="51647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s-MY" sz="2400" dirty="0">
                <a:solidFill>
                  <a:srgbClr val="FFC633"/>
                </a:solidFill>
                <a:latin typeface="Century Gothic" panose="020B0502020202020204" pitchFamily="34" charset="0"/>
              </a:rPr>
              <a:t>Daftar Akaun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174B52-0FCE-4AB9-3BC4-56A99DFD1762}"/>
              </a:ext>
            </a:extLst>
          </p:cNvPr>
          <p:cNvSpPr txBox="1"/>
          <p:nvPr/>
        </p:nvSpPr>
        <p:spPr>
          <a:xfrm>
            <a:off x="6400798" y="3183740"/>
            <a:ext cx="51525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s-MY" sz="2400" dirty="0">
                <a:solidFill>
                  <a:srgbClr val="193460"/>
                </a:solidFill>
                <a:latin typeface="Century Gothic" panose="020B0502020202020204" pitchFamily="34" charset="0"/>
              </a:rPr>
              <a:t>Aktifkan Akaun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D8B972-6748-9D08-5F90-6CDD004AFF9A}"/>
              </a:ext>
            </a:extLst>
          </p:cNvPr>
          <p:cNvSpPr txBox="1"/>
          <p:nvPr/>
        </p:nvSpPr>
        <p:spPr>
          <a:xfrm>
            <a:off x="6410963" y="4331245"/>
            <a:ext cx="51525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s-MY" sz="2400" dirty="0">
                <a:solidFill>
                  <a:srgbClr val="FFC633"/>
                </a:solidFill>
                <a:latin typeface="Century Gothic" panose="020B0502020202020204" pitchFamily="34" charset="0"/>
              </a:rPr>
              <a:t>Log Masuk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9D9A1A-697F-CC9A-B49D-654876D75D33}"/>
              </a:ext>
            </a:extLst>
          </p:cNvPr>
          <p:cNvSpPr txBox="1"/>
          <p:nvPr/>
        </p:nvSpPr>
        <p:spPr>
          <a:xfrm>
            <a:off x="6410963" y="5513058"/>
            <a:ext cx="51525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s-MY" sz="2400" dirty="0">
                <a:solidFill>
                  <a:srgbClr val="193460"/>
                </a:solidFill>
                <a:latin typeface="Century Gothic" panose="020B0502020202020204" pitchFamily="34" charset="0"/>
              </a:rPr>
              <a:t>Daftar Program</a:t>
            </a:r>
            <a:endParaRPr lang="en-US" sz="2400" dirty="0">
              <a:solidFill>
                <a:srgbClr val="1934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17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5" y="155691"/>
            <a:ext cx="4683761" cy="65347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A746CD7-26E7-4444-E19F-2BFAF147FCED}"/>
              </a:ext>
            </a:extLst>
          </p:cNvPr>
          <p:cNvSpPr txBox="1">
            <a:spLocks/>
          </p:cNvSpPr>
          <p:nvPr/>
        </p:nvSpPr>
        <p:spPr>
          <a:xfrm>
            <a:off x="5588000" y="149045"/>
            <a:ext cx="660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>
                <a:latin typeface="Century Gothic" panose="020B0502020202020204" pitchFamily="34" charset="0"/>
              </a:rPr>
              <a:t>Tatacara</a:t>
            </a:r>
            <a:r>
              <a:rPr lang="en-US" sz="3600" b="1" dirty="0">
                <a:latin typeface="Century Gothic" panose="020B0502020202020204" pitchFamily="34" charset="0"/>
              </a:rPr>
              <a:t> </a:t>
            </a:r>
            <a:r>
              <a:rPr lang="en-US" sz="3600" b="1" dirty="0" err="1">
                <a:latin typeface="Century Gothic" panose="020B0502020202020204" pitchFamily="34" charset="0"/>
              </a:rPr>
              <a:t>Bagi</a:t>
            </a:r>
            <a:endParaRPr lang="en-US" sz="36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3600" b="1" dirty="0" err="1">
                <a:latin typeface="Century Gothic" panose="020B0502020202020204" pitchFamily="34" charset="0"/>
              </a:rPr>
              <a:t>Pentadbir</a:t>
            </a:r>
            <a:r>
              <a:rPr lang="en-US" sz="3600" b="1" dirty="0">
                <a:latin typeface="Century Gothic" panose="020B0502020202020204" pitchFamily="34" charset="0"/>
              </a:rPr>
              <a:t> </a:t>
            </a:r>
            <a:r>
              <a:rPr lang="en-US" sz="3600" b="1" dirty="0" err="1">
                <a:latin typeface="Century Gothic" panose="020B0502020202020204" pitchFamily="34" charset="0"/>
              </a:rPr>
              <a:t>Agensi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6E4CE9-797A-59F1-4123-FF8A9B115990}"/>
              </a:ext>
            </a:extLst>
          </p:cNvPr>
          <p:cNvSpPr/>
          <p:nvPr/>
        </p:nvSpPr>
        <p:spPr>
          <a:xfrm>
            <a:off x="6400799" y="1756817"/>
            <a:ext cx="5152571" cy="1010605"/>
          </a:xfrm>
          <a:prstGeom prst="rect">
            <a:avLst/>
          </a:prstGeom>
          <a:solidFill>
            <a:srgbClr val="193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EFD920-D866-4B27-5CE4-20E540CADE66}"/>
              </a:ext>
            </a:extLst>
          </p:cNvPr>
          <p:cNvSpPr/>
          <p:nvPr/>
        </p:nvSpPr>
        <p:spPr>
          <a:xfrm>
            <a:off x="6400798" y="2911243"/>
            <a:ext cx="5152571" cy="1010605"/>
          </a:xfrm>
          <a:prstGeom prst="rect">
            <a:avLst/>
          </a:prstGeom>
          <a:solidFill>
            <a:srgbClr val="FFC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2647AF-9199-3AE9-CDD9-D161C60ADAFC}"/>
              </a:ext>
            </a:extLst>
          </p:cNvPr>
          <p:cNvSpPr/>
          <p:nvPr/>
        </p:nvSpPr>
        <p:spPr>
          <a:xfrm>
            <a:off x="6400798" y="4065928"/>
            <a:ext cx="5152571" cy="1010605"/>
          </a:xfrm>
          <a:prstGeom prst="rect">
            <a:avLst/>
          </a:prstGeom>
          <a:solidFill>
            <a:srgbClr val="193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499314-8774-64CC-F89A-E5D505B46AB8}"/>
              </a:ext>
            </a:extLst>
          </p:cNvPr>
          <p:cNvSpPr/>
          <p:nvPr/>
        </p:nvSpPr>
        <p:spPr>
          <a:xfrm>
            <a:off x="6400798" y="5256885"/>
            <a:ext cx="5152571" cy="1010605"/>
          </a:xfrm>
          <a:prstGeom prst="rect">
            <a:avLst/>
          </a:prstGeom>
          <a:solidFill>
            <a:srgbClr val="FFC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53950D-7D88-3C08-8625-B9EF4886FB5F}"/>
              </a:ext>
            </a:extLst>
          </p:cNvPr>
          <p:cNvSpPr txBox="1"/>
          <p:nvPr/>
        </p:nvSpPr>
        <p:spPr>
          <a:xfrm>
            <a:off x="6388662" y="2022134"/>
            <a:ext cx="51647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s-MY" sz="2400" dirty="0">
                <a:solidFill>
                  <a:srgbClr val="FFC633"/>
                </a:solidFill>
                <a:latin typeface="Century Gothic" panose="020B0502020202020204" pitchFamily="34" charset="0"/>
              </a:rPr>
              <a:t>Daftar Akaun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174B52-0FCE-4AB9-3BC4-56A99DFD1762}"/>
              </a:ext>
            </a:extLst>
          </p:cNvPr>
          <p:cNvSpPr txBox="1"/>
          <p:nvPr/>
        </p:nvSpPr>
        <p:spPr>
          <a:xfrm>
            <a:off x="6400798" y="3183740"/>
            <a:ext cx="51525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s-MY" sz="2400" dirty="0">
                <a:solidFill>
                  <a:srgbClr val="193460"/>
                </a:solidFill>
                <a:latin typeface="Century Gothic" panose="020B0502020202020204" pitchFamily="34" charset="0"/>
              </a:rPr>
              <a:t>Aktifkan Akaun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D8B972-6748-9D08-5F90-6CDD004AFF9A}"/>
              </a:ext>
            </a:extLst>
          </p:cNvPr>
          <p:cNvSpPr txBox="1"/>
          <p:nvPr/>
        </p:nvSpPr>
        <p:spPr>
          <a:xfrm>
            <a:off x="6410963" y="4331245"/>
            <a:ext cx="51525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s-MY" sz="2400" dirty="0">
                <a:solidFill>
                  <a:srgbClr val="FFC633"/>
                </a:solidFill>
                <a:latin typeface="Century Gothic" panose="020B0502020202020204" pitchFamily="34" charset="0"/>
              </a:rPr>
              <a:t>Log Masuk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9D9A1A-697F-CC9A-B49D-654876D75D33}"/>
              </a:ext>
            </a:extLst>
          </p:cNvPr>
          <p:cNvSpPr txBox="1"/>
          <p:nvPr/>
        </p:nvSpPr>
        <p:spPr>
          <a:xfrm>
            <a:off x="6410963" y="5513058"/>
            <a:ext cx="51525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s-MY" sz="2400" dirty="0">
                <a:solidFill>
                  <a:srgbClr val="193460"/>
                </a:solidFill>
                <a:latin typeface="Century Gothic" panose="020B0502020202020204" pitchFamily="34" charset="0"/>
              </a:rPr>
              <a:t>Daftar Sebagai Pentadbir Agensi</a:t>
            </a:r>
            <a:endParaRPr lang="en-US" sz="2400" dirty="0">
              <a:solidFill>
                <a:srgbClr val="1934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84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A4E1F83-05A4-449A-A135-E9DBDE6E7F35}"/>
              </a:ext>
            </a:extLst>
          </p:cNvPr>
          <p:cNvSpPr/>
          <p:nvPr/>
        </p:nvSpPr>
        <p:spPr>
          <a:xfrm>
            <a:off x="847725" y="1077289"/>
            <a:ext cx="2790825" cy="466724"/>
          </a:xfrm>
          <a:prstGeom prst="roundRect">
            <a:avLst>
              <a:gd name="adj" fmla="val 50000"/>
            </a:avLst>
          </a:prstGeom>
          <a:solidFill>
            <a:srgbClr val="193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MY" sz="1600" b="1" dirty="0">
                <a:solidFill>
                  <a:srgbClr val="FEC00F"/>
                </a:solidFill>
                <a:latin typeface="Century Gothic" panose="020B0502020202020204" pitchFamily="34" charset="0"/>
              </a:rPr>
              <a:t>KAKITANGAN AWAM</a:t>
            </a:r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32F29DD3-4D7E-4BA8-B0A4-D27F17300115}"/>
              </a:ext>
            </a:extLst>
          </p:cNvPr>
          <p:cNvSpPr/>
          <p:nvPr/>
        </p:nvSpPr>
        <p:spPr>
          <a:xfrm rot="5400000">
            <a:off x="1427490" y="-1220274"/>
            <a:ext cx="551915" cy="340689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C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48B3C-B705-4517-8B9F-3B055FC2CD1A}"/>
              </a:ext>
            </a:extLst>
          </p:cNvPr>
          <p:cNvSpPr txBox="1"/>
          <p:nvPr/>
        </p:nvSpPr>
        <p:spPr>
          <a:xfrm>
            <a:off x="127001" y="298508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b="1" dirty="0">
                <a:latin typeface="Century Gothic" panose="020B0502020202020204" pitchFamily="34" charset="0"/>
              </a:rPr>
              <a:t>DAFTAR PENGGUNA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23F9C3-224F-4794-AEC3-8D8D34A4B86E}"/>
              </a:ext>
            </a:extLst>
          </p:cNvPr>
          <p:cNvSpPr/>
          <p:nvPr/>
        </p:nvSpPr>
        <p:spPr>
          <a:xfrm>
            <a:off x="-1" y="207217"/>
            <a:ext cx="90489" cy="551915"/>
          </a:xfrm>
          <a:prstGeom prst="rect">
            <a:avLst/>
          </a:prstGeom>
          <a:solidFill>
            <a:srgbClr val="193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46DEF26-54DC-4BAB-90DB-7F79D9B9BC89}"/>
              </a:ext>
            </a:extLst>
          </p:cNvPr>
          <p:cNvSpPr/>
          <p:nvPr/>
        </p:nvSpPr>
        <p:spPr>
          <a:xfrm>
            <a:off x="2683933" y="207217"/>
            <a:ext cx="3497792" cy="551915"/>
          </a:xfrm>
          <a:prstGeom prst="roundRect">
            <a:avLst>
              <a:gd name="adj" fmla="val 50000"/>
            </a:avLst>
          </a:prstGeom>
          <a:solidFill>
            <a:srgbClr val="193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>
                <a:solidFill>
                  <a:srgbClr val="FEC00F"/>
                </a:solidFill>
                <a:latin typeface="Century Gothic" panose="020B0502020202020204" pitchFamily="34" charset="0"/>
              </a:rPr>
              <a:t>PILIH KATEGORI PENGGUNA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2711C9C-B4F9-4D0F-A47F-548FD4130A14}"/>
              </a:ext>
            </a:extLst>
          </p:cNvPr>
          <p:cNvSpPr/>
          <p:nvPr/>
        </p:nvSpPr>
        <p:spPr>
          <a:xfrm>
            <a:off x="847726" y="1077289"/>
            <a:ext cx="466724" cy="466724"/>
          </a:xfrm>
          <a:prstGeom prst="ellipse">
            <a:avLst/>
          </a:prstGeom>
          <a:solidFill>
            <a:srgbClr val="FEC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>
                <a:solidFill>
                  <a:srgbClr val="193460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01AF91-1F86-482A-896B-5CEEF5807252}"/>
              </a:ext>
            </a:extLst>
          </p:cNvPr>
          <p:cNvSpPr txBox="1"/>
          <p:nvPr/>
        </p:nvSpPr>
        <p:spPr>
          <a:xfrm>
            <a:off x="847725" y="1583257"/>
            <a:ext cx="48672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 err="1">
                <a:solidFill>
                  <a:srgbClr val="212529"/>
                </a:solidFill>
                <a:latin typeface="Century Gothic" panose="020B0502020202020204" pitchFamily="34" charset="0"/>
              </a:rPr>
              <a:t>Jika</a:t>
            </a:r>
            <a:r>
              <a:rPr lang="en-US" altLang="en-US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1400" b="1" dirty="0" err="1">
                <a:solidFill>
                  <a:srgbClr val="212529"/>
                </a:solidFill>
                <a:latin typeface="Century Gothic" panose="020B0502020202020204" pitchFamily="34" charset="0"/>
              </a:rPr>
              <a:t>penjawat</a:t>
            </a:r>
            <a:r>
              <a:rPr lang="en-US" altLang="en-US" sz="1400" b="1" dirty="0">
                <a:solidFill>
                  <a:srgbClr val="212529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1400" b="1" dirty="0" err="1">
                <a:solidFill>
                  <a:srgbClr val="212529"/>
                </a:solidFill>
                <a:latin typeface="Century Gothic" panose="020B0502020202020204" pitchFamily="34" charset="0"/>
              </a:rPr>
              <a:t>awam</a:t>
            </a:r>
            <a:r>
              <a:rPr lang="en-US" altLang="en-US" sz="1400" b="1" dirty="0">
                <a:solidFill>
                  <a:srgbClr val="212529"/>
                </a:solidFill>
                <a:latin typeface="Century Gothic" panose="020B0502020202020204" pitchFamily="34" charset="0"/>
              </a:rPr>
              <a:t> yang </a:t>
            </a:r>
            <a:r>
              <a:rPr lang="en-US" altLang="en-US" sz="1400" b="1" dirty="0" err="1">
                <a:solidFill>
                  <a:srgbClr val="212529"/>
                </a:solidFill>
                <a:latin typeface="Century Gothic" panose="020B0502020202020204" pitchFamily="34" charset="0"/>
              </a:rPr>
              <a:t>mengunakan</a:t>
            </a:r>
            <a:r>
              <a:rPr lang="en-US" altLang="en-US" sz="1400" b="1" dirty="0">
                <a:solidFill>
                  <a:srgbClr val="212529"/>
                </a:solidFill>
                <a:latin typeface="Century Gothic" panose="020B0502020202020204" pitchFamily="34" charset="0"/>
              </a:rPr>
              <a:t> HRMIS</a:t>
            </a:r>
            <a:r>
              <a:rPr lang="en-US" altLang="en-US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, </a:t>
            </a:r>
            <a:r>
              <a:rPr lang="en-US" altLang="en-US" sz="1400" dirty="0" err="1">
                <a:solidFill>
                  <a:srgbClr val="212529"/>
                </a:solidFill>
                <a:latin typeface="Century Gothic" panose="020B0502020202020204" pitchFamily="34" charset="0"/>
              </a:rPr>
              <a:t>pilih</a:t>
            </a:r>
            <a:r>
              <a:rPr lang="en-US" altLang="en-US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 </a:t>
            </a:r>
            <a:r>
              <a:rPr lang="en-US" altLang="en-US" sz="1400" b="1" dirty="0" err="1">
                <a:solidFill>
                  <a:srgbClr val="212529"/>
                </a:solidFill>
                <a:latin typeface="Century Gothic" panose="020B0502020202020204" pitchFamily="34" charset="0"/>
              </a:rPr>
              <a:t>Kakitangan</a:t>
            </a:r>
            <a:r>
              <a:rPr lang="en-US" altLang="en-US" sz="1400" b="1" dirty="0">
                <a:solidFill>
                  <a:srgbClr val="212529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1400" b="1" dirty="0" err="1">
                <a:solidFill>
                  <a:srgbClr val="212529"/>
                </a:solidFill>
                <a:latin typeface="Century Gothic" panose="020B0502020202020204" pitchFamily="34" charset="0"/>
              </a:rPr>
              <a:t>Awam</a:t>
            </a:r>
            <a:endParaRPr lang="en-US" altLang="en-US" sz="1400" dirty="0">
              <a:solidFill>
                <a:srgbClr val="212529"/>
              </a:solidFill>
              <a:latin typeface="Century Gothic" panose="020B0502020202020204" pitchFamily="34" charset="0"/>
            </a:endParaRP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Masukkan </a:t>
            </a:r>
            <a:r>
              <a:rPr lang="en-US" altLang="en-US" sz="1400" dirty="0" err="1">
                <a:solidFill>
                  <a:srgbClr val="212529"/>
                </a:solidFill>
                <a:latin typeface="Century Gothic" panose="020B0502020202020204" pitchFamily="34" charset="0"/>
              </a:rPr>
              <a:t>MyKad</a:t>
            </a:r>
            <a:r>
              <a:rPr lang="en-US" altLang="en-US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 yang </a:t>
            </a:r>
            <a:r>
              <a:rPr lang="en-US" altLang="en-US" sz="1400" dirty="0" err="1">
                <a:solidFill>
                  <a:srgbClr val="212529"/>
                </a:solidFill>
                <a:latin typeface="Century Gothic" panose="020B0502020202020204" pitchFamily="34" charset="0"/>
              </a:rPr>
              <a:t>berdaftar</a:t>
            </a:r>
            <a:r>
              <a:rPr lang="en-US" altLang="en-US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 di HRMIS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 err="1">
                <a:solidFill>
                  <a:srgbClr val="212529"/>
                </a:solidFill>
                <a:latin typeface="Century Gothic" panose="020B0502020202020204" pitchFamily="34" charset="0"/>
              </a:rPr>
              <a:t>Jika</a:t>
            </a:r>
            <a:r>
              <a:rPr lang="en-US" altLang="en-US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1400" b="1" dirty="0">
                <a:solidFill>
                  <a:srgbClr val="212529"/>
                </a:solidFill>
                <a:latin typeface="Century Gothic" panose="020B0502020202020204" pitchFamily="34" charset="0"/>
              </a:rPr>
              <a:t>BUKAN </a:t>
            </a:r>
            <a:r>
              <a:rPr lang="en-US" altLang="en-US" sz="1400" b="1" dirty="0" err="1">
                <a:solidFill>
                  <a:srgbClr val="212529"/>
                </a:solidFill>
                <a:latin typeface="Century Gothic" panose="020B0502020202020204" pitchFamily="34" charset="0"/>
              </a:rPr>
              <a:t>penjawat</a:t>
            </a:r>
            <a:r>
              <a:rPr lang="en-US" altLang="en-US" sz="1400" b="1" dirty="0">
                <a:solidFill>
                  <a:srgbClr val="212529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1400" b="1" dirty="0" err="1">
                <a:solidFill>
                  <a:srgbClr val="212529"/>
                </a:solidFill>
                <a:latin typeface="Century Gothic" panose="020B0502020202020204" pitchFamily="34" charset="0"/>
              </a:rPr>
              <a:t>awam</a:t>
            </a:r>
            <a:r>
              <a:rPr lang="en-US" altLang="en-US" sz="1400" b="1" dirty="0">
                <a:solidFill>
                  <a:srgbClr val="212529"/>
                </a:solidFill>
                <a:latin typeface="Century Gothic" panose="020B0502020202020204" pitchFamily="34" charset="0"/>
              </a:rPr>
              <a:t> </a:t>
            </a:r>
            <a:r>
              <a:rPr lang="en-US" altLang="en-US" sz="1400" dirty="0" err="1">
                <a:solidFill>
                  <a:srgbClr val="212529"/>
                </a:solidFill>
                <a:latin typeface="Century Gothic" panose="020B0502020202020204" pitchFamily="34" charset="0"/>
              </a:rPr>
              <a:t>atau</a:t>
            </a:r>
            <a:r>
              <a:rPr lang="en-US" altLang="en-US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 </a:t>
            </a:r>
            <a:r>
              <a:rPr lang="en-US" altLang="en-US" sz="1400" b="1" dirty="0" err="1">
                <a:solidFill>
                  <a:srgbClr val="212529"/>
                </a:solidFill>
                <a:latin typeface="Century Gothic" panose="020B0502020202020204" pitchFamily="34" charset="0"/>
              </a:rPr>
              <a:t>penjawat</a:t>
            </a:r>
            <a:r>
              <a:rPr lang="en-US" altLang="en-US" sz="1400" b="1" dirty="0">
                <a:solidFill>
                  <a:srgbClr val="212529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1400" b="1" dirty="0" err="1">
                <a:solidFill>
                  <a:srgbClr val="212529"/>
                </a:solidFill>
                <a:latin typeface="Century Gothic" panose="020B0502020202020204" pitchFamily="34" charset="0"/>
              </a:rPr>
              <a:t>awam</a:t>
            </a:r>
            <a:r>
              <a:rPr lang="en-US" altLang="en-US" sz="1400" b="1" dirty="0">
                <a:solidFill>
                  <a:srgbClr val="212529"/>
                </a:solidFill>
                <a:latin typeface="Century Gothic" panose="020B0502020202020204" pitchFamily="34" charset="0"/>
              </a:rPr>
              <a:t> yang </a:t>
            </a:r>
            <a:r>
              <a:rPr lang="en-US" altLang="en-US" sz="1400" b="1" dirty="0" err="1">
                <a:solidFill>
                  <a:srgbClr val="212529"/>
                </a:solidFill>
                <a:latin typeface="Century Gothic" panose="020B0502020202020204" pitchFamily="34" charset="0"/>
              </a:rPr>
              <a:t>tidak</a:t>
            </a:r>
            <a:r>
              <a:rPr lang="en-US" altLang="en-US" sz="1400" b="1" dirty="0">
                <a:solidFill>
                  <a:srgbClr val="212529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1400" b="1" dirty="0" err="1">
                <a:solidFill>
                  <a:srgbClr val="212529"/>
                </a:solidFill>
                <a:latin typeface="Century Gothic" panose="020B0502020202020204" pitchFamily="34" charset="0"/>
              </a:rPr>
              <a:t>menggunakan</a:t>
            </a:r>
            <a:r>
              <a:rPr lang="en-US" altLang="en-US" sz="1400" b="1" dirty="0">
                <a:solidFill>
                  <a:srgbClr val="212529"/>
                </a:solidFill>
                <a:latin typeface="Century Gothic" panose="020B0502020202020204" pitchFamily="34" charset="0"/>
              </a:rPr>
              <a:t> HRMIS, </a:t>
            </a:r>
            <a:r>
              <a:rPr lang="en-US" altLang="en-US" sz="1400" dirty="0" err="1">
                <a:solidFill>
                  <a:srgbClr val="212529"/>
                </a:solidFill>
                <a:latin typeface="Century Gothic" panose="020B0502020202020204" pitchFamily="34" charset="0"/>
              </a:rPr>
              <a:t>pilih</a:t>
            </a:r>
            <a:r>
              <a:rPr lang="en-US" altLang="en-US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1400" dirty="0" err="1">
                <a:solidFill>
                  <a:srgbClr val="212529"/>
                </a:solidFill>
                <a:latin typeface="Century Gothic" panose="020B0502020202020204" pitchFamily="34" charset="0"/>
              </a:rPr>
              <a:t>kategori</a:t>
            </a:r>
            <a:r>
              <a:rPr lang="en-US" altLang="en-US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 </a:t>
            </a:r>
            <a:r>
              <a:rPr lang="en-US" altLang="en-US" sz="1400" b="1" dirty="0">
                <a:solidFill>
                  <a:srgbClr val="212529"/>
                </a:solidFill>
                <a:latin typeface="Century Gothic" panose="020B0502020202020204" pitchFamily="34" charset="0"/>
              </a:rPr>
              <a:t>ORANG AWAM</a:t>
            </a:r>
            <a:endParaRPr lang="en-US" altLang="en-US" sz="1400" dirty="0">
              <a:solidFill>
                <a:srgbClr val="212529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7D49F2-4A6C-4659-9DC0-7123B10DA5A6}"/>
              </a:ext>
            </a:extLst>
          </p:cNvPr>
          <p:cNvSpPr/>
          <p:nvPr/>
        </p:nvSpPr>
        <p:spPr>
          <a:xfrm>
            <a:off x="847725" y="3147177"/>
            <a:ext cx="3581400" cy="466724"/>
          </a:xfrm>
          <a:prstGeom prst="roundRect">
            <a:avLst>
              <a:gd name="adj" fmla="val 50000"/>
            </a:avLst>
          </a:prstGeom>
          <a:solidFill>
            <a:srgbClr val="193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MY" sz="1600" b="1" dirty="0">
                <a:solidFill>
                  <a:srgbClr val="FEC00F"/>
                </a:solidFill>
                <a:latin typeface="Century Gothic" panose="020B0502020202020204" pitchFamily="34" charset="0"/>
              </a:rPr>
              <a:t>INSTITUSI PENDIDIKAN AWAM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56D6A6A-E912-4F3D-B043-3DB230113AF7}"/>
              </a:ext>
            </a:extLst>
          </p:cNvPr>
          <p:cNvSpPr/>
          <p:nvPr/>
        </p:nvSpPr>
        <p:spPr>
          <a:xfrm>
            <a:off x="847726" y="3147177"/>
            <a:ext cx="466724" cy="466724"/>
          </a:xfrm>
          <a:prstGeom prst="ellipse">
            <a:avLst/>
          </a:prstGeom>
          <a:solidFill>
            <a:srgbClr val="FEC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>
                <a:solidFill>
                  <a:srgbClr val="193460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3A1B80-FE08-47F4-BBBD-B7C5BF49FBA9}"/>
              </a:ext>
            </a:extLst>
          </p:cNvPr>
          <p:cNvSpPr txBox="1"/>
          <p:nvPr/>
        </p:nvSpPr>
        <p:spPr>
          <a:xfrm>
            <a:off x="847725" y="3653145"/>
            <a:ext cx="4765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v-SE" altLang="en-US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Jika anda  </a:t>
            </a:r>
            <a:r>
              <a:rPr lang="sv-SE" altLang="en-US" sz="1400" b="1" dirty="0">
                <a:solidFill>
                  <a:srgbClr val="212529"/>
                </a:solidFill>
                <a:latin typeface="Century Gothic" panose="020B0502020202020204" pitchFamily="34" charset="0"/>
              </a:rPr>
              <a:t>kakitangan/pelajar universiti/kolej/sekolah awam</a:t>
            </a:r>
            <a:r>
              <a:rPr lang="sv-SE" altLang="en-US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, pilih</a:t>
            </a:r>
            <a:r>
              <a:rPr lang="sv-SE" altLang="en-US" sz="1400" b="1" dirty="0">
                <a:solidFill>
                  <a:srgbClr val="212529"/>
                </a:solidFill>
                <a:latin typeface="Century Gothic" panose="020B0502020202020204" pitchFamily="34" charset="0"/>
              </a:rPr>
              <a:t> Institusi Pendidikan Awam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v-SE" altLang="en-US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Masukkan alamat e-mel yang betul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2DE2331-BA42-4DA2-98C3-E5206FA0114C}"/>
              </a:ext>
            </a:extLst>
          </p:cNvPr>
          <p:cNvSpPr/>
          <p:nvPr/>
        </p:nvSpPr>
        <p:spPr>
          <a:xfrm>
            <a:off x="847725" y="4768775"/>
            <a:ext cx="3695700" cy="466724"/>
          </a:xfrm>
          <a:prstGeom prst="roundRect">
            <a:avLst>
              <a:gd name="adj" fmla="val 50000"/>
            </a:avLst>
          </a:prstGeom>
          <a:solidFill>
            <a:srgbClr val="193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MY" sz="1600" b="1" dirty="0">
                <a:solidFill>
                  <a:srgbClr val="FEC00F"/>
                </a:solidFill>
                <a:latin typeface="Century Gothic" panose="020B0502020202020204" pitchFamily="34" charset="0"/>
              </a:rPr>
              <a:t>INSTITUSI PENDIDIKAN SWASTA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4954AB6-5F31-4555-985E-615C6382B6BA}"/>
              </a:ext>
            </a:extLst>
          </p:cNvPr>
          <p:cNvSpPr/>
          <p:nvPr/>
        </p:nvSpPr>
        <p:spPr>
          <a:xfrm>
            <a:off x="847726" y="4768775"/>
            <a:ext cx="466724" cy="466724"/>
          </a:xfrm>
          <a:prstGeom prst="ellipse">
            <a:avLst/>
          </a:prstGeom>
          <a:solidFill>
            <a:srgbClr val="FEC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>
                <a:solidFill>
                  <a:srgbClr val="193460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F44580-8077-45CC-9A94-9E7C6A70F241}"/>
              </a:ext>
            </a:extLst>
          </p:cNvPr>
          <p:cNvSpPr txBox="1"/>
          <p:nvPr/>
        </p:nvSpPr>
        <p:spPr>
          <a:xfrm>
            <a:off x="847725" y="5274743"/>
            <a:ext cx="4867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v-SE" altLang="en-US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Jika anda  </a:t>
            </a:r>
            <a:r>
              <a:rPr lang="sv-SE" altLang="en-US" sz="1400" b="1" dirty="0">
                <a:solidFill>
                  <a:srgbClr val="212529"/>
                </a:solidFill>
                <a:latin typeface="Century Gothic" panose="020B0502020202020204" pitchFamily="34" charset="0"/>
              </a:rPr>
              <a:t>kakitangan/pelajar universiti/kolej/sekolah awam</a:t>
            </a:r>
            <a:r>
              <a:rPr lang="sv-SE" altLang="en-US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, pilih</a:t>
            </a:r>
            <a:r>
              <a:rPr lang="sv-SE" altLang="en-US" sz="1400" b="1" dirty="0">
                <a:solidFill>
                  <a:srgbClr val="212529"/>
                </a:solidFill>
                <a:latin typeface="Century Gothic" panose="020B0502020202020204" pitchFamily="34" charset="0"/>
              </a:rPr>
              <a:t> Institusi Pendidikan Swasta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v-SE" altLang="en-US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Masukkan alamat e-mel yang betul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D961421-A182-4552-ACE6-B0BFC94AB58B}"/>
              </a:ext>
            </a:extLst>
          </p:cNvPr>
          <p:cNvSpPr/>
          <p:nvPr/>
        </p:nvSpPr>
        <p:spPr>
          <a:xfrm>
            <a:off x="6578721" y="1077289"/>
            <a:ext cx="1917580" cy="466724"/>
          </a:xfrm>
          <a:prstGeom prst="roundRect">
            <a:avLst>
              <a:gd name="adj" fmla="val 50000"/>
            </a:avLst>
          </a:prstGeom>
          <a:solidFill>
            <a:srgbClr val="193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MY" sz="1600" b="1" dirty="0">
                <a:solidFill>
                  <a:srgbClr val="FEC00F"/>
                </a:solidFill>
                <a:latin typeface="Century Gothic" panose="020B0502020202020204" pitchFamily="34" charset="0"/>
              </a:rPr>
              <a:t>AHLI POLITIK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E963098-02C9-41EC-858E-0F88F3DC3D27}"/>
              </a:ext>
            </a:extLst>
          </p:cNvPr>
          <p:cNvSpPr/>
          <p:nvPr/>
        </p:nvSpPr>
        <p:spPr>
          <a:xfrm>
            <a:off x="6578721" y="1077289"/>
            <a:ext cx="466724" cy="466724"/>
          </a:xfrm>
          <a:prstGeom prst="ellipse">
            <a:avLst/>
          </a:prstGeom>
          <a:solidFill>
            <a:srgbClr val="FEC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>
                <a:solidFill>
                  <a:srgbClr val="193460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6CC2BF-BB15-4C54-9776-98A1D756AC06}"/>
              </a:ext>
            </a:extLst>
          </p:cNvPr>
          <p:cNvSpPr txBox="1"/>
          <p:nvPr/>
        </p:nvSpPr>
        <p:spPr>
          <a:xfrm>
            <a:off x="6578720" y="1583257"/>
            <a:ext cx="4165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v-SE" altLang="en-US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Jika anda  </a:t>
            </a:r>
            <a:r>
              <a:rPr lang="sv-SE" altLang="en-US" sz="1400" b="1" dirty="0">
                <a:solidFill>
                  <a:srgbClr val="212529"/>
                </a:solidFill>
                <a:latin typeface="Century Gothic" panose="020B0502020202020204" pitchFamily="34" charset="0"/>
              </a:rPr>
              <a:t>Ahli Politik/Menteri , </a:t>
            </a:r>
            <a:r>
              <a:rPr lang="sv-SE" altLang="en-US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pilih</a:t>
            </a:r>
            <a:r>
              <a:rPr lang="sv-SE" altLang="en-US" sz="1400" b="1" dirty="0">
                <a:solidFill>
                  <a:srgbClr val="212529"/>
                </a:solidFill>
                <a:latin typeface="Century Gothic" panose="020B0502020202020204" pitchFamily="34" charset="0"/>
              </a:rPr>
              <a:t> Ahli Politik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v-SE" altLang="en-US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Masukkan alamat e-mel yang betul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14280E-A991-48F8-A10E-492E28FA0E7E}"/>
              </a:ext>
            </a:extLst>
          </p:cNvPr>
          <p:cNvSpPr/>
          <p:nvPr/>
        </p:nvSpPr>
        <p:spPr>
          <a:xfrm>
            <a:off x="6578720" y="3147177"/>
            <a:ext cx="2412880" cy="466724"/>
          </a:xfrm>
          <a:prstGeom prst="roundRect">
            <a:avLst>
              <a:gd name="adj" fmla="val 50000"/>
            </a:avLst>
          </a:prstGeom>
          <a:solidFill>
            <a:srgbClr val="193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MY" sz="1600" b="1" dirty="0">
                <a:solidFill>
                  <a:srgbClr val="FEC00F"/>
                </a:solidFill>
                <a:latin typeface="Century Gothic" panose="020B0502020202020204" pitchFamily="34" charset="0"/>
              </a:rPr>
              <a:t>ANTARABANGSA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6F2D266-2168-4370-BBB1-AF412F0B85FC}"/>
              </a:ext>
            </a:extLst>
          </p:cNvPr>
          <p:cNvSpPr/>
          <p:nvPr/>
        </p:nvSpPr>
        <p:spPr>
          <a:xfrm>
            <a:off x="6578721" y="3147177"/>
            <a:ext cx="466724" cy="466724"/>
          </a:xfrm>
          <a:prstGeom prst="ellipse">
            <a:avLst/>
          </a:prstGeom>
          <a:solidFill>
            <a:srgbClr val="FEC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>
                <a:solidFill>
                  <a:srgbClr val="193460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92CFB2-78A4-4CB9-B40C-C531B342AF56}"/>
              </a:ext>
            </a:extLst>
          </p:cNvPr>
          <p:cNvSpPr txBox="1"/>
          <p:nvPr/>
        </p:nvSpPr>
        <p:spPr>
          <a:xfrm>
            <a:off x="6578720" y="3653145"/>
            <a:ext cx="4165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v-SE" altLang="en-US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Jika anda </a:t>
            </a:r>
            <a:r>
              <a:rPr lang="sv-SE" altLang="en-US" sz="1400" b="1" dirty="0">
                <a:solidFill>
                  <a:srgbClr val="212529"/>
                </a:solidFill>
                <a:latin typeface="Century Gothic" panose="020B0502020202020204" pitchFamily="34" charset="0"/>
              </a:rPr>
              <a:t>bukan warganegara Malaysia</a:t>
            </a:r>
            <a:r>
              <a:rPr lang="sv-SE" altLang="en-US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, pilih </a:t>
            </a:r>
            <a:r>
              <a:rPr lang="sv-SE" altLang="en-US" sz="1400" b="1" dirty="0">
                <a:solidFill>
                  <a:srgbClr val="212529"/>
                </a:solidFill>
                <a:latin typeface="Century Gothic" panose="020B0502020202020204" pitchFamily="34" charset="0"/>
              </a:rPr>
              <a:t>Antarabangsa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v-SE" altLang="en-US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Masukkan alamat e-mel yang betul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F9D2F0B-4679-4368-9D65-06BA99D7DD3B}"/>
              </a:ext>
            </a:extLst>
          </p:cNvPr>
          <p:cNvSpPr/>
          <p:nvPr/>
        </p:nvSpPr>
        <p:spPr>
          <a:xfrm>
            <a:off x="6578720" y="4768775"/>
            <a:ext cx="2222380" cy="466724"/>
          </a:xfrm>
          <a:prstGeom prst="roundRect">
            <a:avLst>
              <a:gd name="adj" fmla="val 50000"/>
            </a:avLst>
          </a:prstGeom>
          <a:solidFill>
            <a:srgbClr val="193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MY" sz="1600" b="1" dirty="0">
                <a:solidFill>
                  <a:srgbClr val="FEC00F"/>
                </a:solidFill>
                <a:latin typeface="Century Gothic" panose="020B0502020202020204" pitchFamily="34" charset="0"/>
              </a:rPr>
              <a:t>ORANG AWAM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98BBBEB-D489-4A18-8D8D-AB378412E633}"/>
              </a:ext>
            </a:extLst>
          </p:cNvPr>
          <p:cNvSpPr/>
          <p:nvPr/>
        </p:nvSpPr>
        <p:spPr>
          <a:xfrm>
            <a:off x="6578721" y="4768775"/>
            <a:ext cx="466724" cy="466724"/>
          </a:xfrm>
          <a:prstGeom prst="ellipse">
            <a:avLst/>
          </a:prstGeom>
          <a:solidFill>
            <a:srgbClr val="FEC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>
                <a:solidFill>
                  <a:srgbClr val="193460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E9089A-673D-460E-856E-D768816AEE16}"/>
              </a:ext>
            </a:extLst>
          </p:cNvPr>
          <p:cNvSpPr txBox="1"/>
          <p:nvPr/>
        </p:nvSpPr>
        <p:spPr>
          <a:xfrm>
            <a:off x="6578719" y="5274743"/>
            <a:ext cx="41654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v-SE" altLang="en-US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Jika anda </a:t>
            </a:r>
            <a:r>
              <a:rPr lang="sv-SE" altLang="en-US" sz="1400" b="1" dirty="0">
                <a:solidFill>
                  <a:srgbClr val="212529"/>
                </a:solidFill>
                <a:latin typeface="Century Gothic" panose="020B0502020202020204" pitchFamily="34" charset="0"/>
              </a:rPr>
              <a:t>GLC/SYARIKAT/INDUSTRI/NGO/PERSATUAN atau Persendirian</a:t>
            </a:r>
            <a:r>
              <a:rPr lang="sv-SE" altLang="en-US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, pilih </a:t>
            </a:r>
            <a:r>
              <a:rPr lang="sv-SE" altLang="en-US" sz="1400" b="1" dirty="0">
                <a:solidFill>
                  <a:srgbClr val="212529"/>
                </a:solidFill>
                <a:latin typeface="Century Gothic" panose="020B0502020202020204" pitchFamily="34" charset="0"/>
              </a:rPr>
              <a:t>Orang Awam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v-SE" altLang="en-US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Masukkan alamat e-mel yang betul</a:t>
            </a:r>
          </a:p>
        </p:txBody>
      </p:sp>
    </p:spTree>
    <p:extLst>
      <p:ext uri="{BB962C8B-B14F-4D97-AF65-F5344CB8AC3E}">
        <p14:creationId xmlns:p14="http://schemas.microsoft.com/office/powerpoint/2010/main" val="768615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A4E1F83-05A4-449A-A135-E9DBDE6E7F35}"/>
              </a:ext>
            </a:extLst>
          </p:cNvPr>
          <p:cNvSpPr/>
          <p:nvPr/>
        </p:nvSpPr>
        <p:spPr>
          <a:xfrm>
            <a:off x="847726" y="1505914"/>
            <a:ext cx="2628900" cy="466724"/>
          </a:xfrm>
          <a:prstGeom prst="roundRect">
            <a:avLst>
              <a:gd name="adj" fmla="val 50000"/>
            </a:avLst>
          </a:prstGeom>
          <a:solidFill>
            <a:srgbClr val="193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MY" sz="1600" b="1" dirty="0">
                <a:solidFill>
                  <a:srgbClr val="FEC00F"/>
                </a:solidFill>
                <a:latin typeface="Century Gothic" panose="020B0502020202020204" pitchFamily="34" charset="0"/>
              </a:rPr>
              <a:t>KATEGORI TERBUKA</a:t>
            </a:r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32F29DD3-4D7E-4BA8-B0A4-D27F17300115}"/>
              </a:ext>
            </a:extLst>
          </p:cNvPr>
          <p:cNvSpPr/>
          <p:nvPr/>
        </p:nvSpPr>
        <p:spPr>
          <a:xfrm rot="5400000">
            <a:off x="1427490" y="-1220274"/>
            <a:ext cx="551915" cy="340689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C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48B3C-B705-4517-8B9F-3B055FC2CD1A}"/>
              </a:ext>
            </a:extLst>
          </p:cNvPr>
          <p:cNvSpPr txBox="1"/>
          <p:nvPr/>
        </p:nvSpPr>
        <p:spPr>
          <a:xfrm>
            <a:off x="127001" y="298508"/>
            <a:ext cx="2533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b="1" dirty="0">
                <a:latin typeface="Century Gothic" panose="020B0502020202020204" pitchFamily="34" charset="0"/>
              </a:rPr>
              <a:t>KATEGORI PROGRAM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23F9C3-224F-4794-AEC3-8D8D34A4B86E}"/>
              </a:ext>
            </a:extLst>
          </p:cNvPr>
          <p:cNvSpPr/>
          <p:nvPr/>
        </p:nvSpPr>
        <p:spPr>
          <a:xfrm>
            <a:off x="-1" y="207217"/>
            <a:ext cx="90489" cy="551915"/>
          </a:xfrm>
          <a:prstGeom prst="rect">
            <a:avLst/>
          </a:prstGeom>
          <a:solidFill>
            <a:srgbClr val="193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46DEF26-54DC-4BAB-90DB-7F79D9B9BC89}"/>
              </a:ext>
            </a:extLst>
          </p:cNvPr>
          <p:cNvSpPr/>
          <p:nvPr/>
        </p:nvSpPr>
        <p:spPr>
          <a:xfrm>
            <a:off x="2683933" y="207217"/>
            <a:ext cx="3497792" cy="551915"/>
          </a:xfrm>
          <a:prstGeom prst="roundRect">
            <a:avLst>
              <a:gd name="adj" fmla="val 50000"/>
            </a:avLst>
          </a:prstGeom>
          <a:solidFill>
            <a:srgbClr val="193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>
                <a:solidFill>
                  <a:srgbClr val="FEC00F"/>
                </a:solidFill>
                <a:latin typeface="Century Gothic" panose="020B0502020202020204" pitchFamily="34" charset="0"/>
              </a:rPr>
              <a:t>PILIH KATEGORI PROGRAM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2711C9C-B4F9-4D0F-A47F-548FD4130A14}"/>
              </a:ext>
            </a:extLst>
          </p:cNvPr>
          <p:cNvSpPr/>
          <p:nvPr/>
        </p:nvSpPr>
        <p:spPr>
          <a:xfrm>
            <a:off x="847726" y="1505914"/>
            <a:ext cx="466724" cy="466724"/>
          </a:xfrm>
          <a:prstGeom prst="ellipse">
            <a:avLst/>
          </a:prstGeom>
          <a:solidFill>
            <a:srgbClr val="FEC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>
                <a:solidFill>
                  <a:srgbClr val="193460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01AF91-1F86-482A-896B-5CEEF5807252}"/>
              </a:ext>
            </a:extLst>
          </p:cNvPr>
          <p:cNvSpPr txBox="1"/>
          <p:nvPr/>
        </p:nvSpPr>
        <p:spPr>
          <a:xfrm>
            <a:off x="847726" y="2011882"/>
            <a:ext cx="3497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 err="1">
                <a:solidFill>
                  <a:srgbClr val="212529"/>
                </a:solidFill>
                <a:latin typeface="Century Gothic" panose="020B0502020202020204" pitchFamily="34" charset="0"/>
              </a:rPr>
              <a:t>Penyertaan</a:t>
            </a:r>
            <a:r>
              <a:rPr lang="en-US" altLang="en-US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1400" dirty="0" err="1">
                <a:solidFill>
                  <a:srgbClr val="212529"/>
                </a:solidFill>
                <a:latin typeface="Century Gothic" panose="020B0502020202020204" pitchFamily="34" charset="0"/>
              </a:rPr>
              <a:t>adalah</a:t>
            </a:r>
            <a:r>
              <a:rPr lang="en-US" altLang="en-US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1400" dirty="0" err="1">
                <a:solidFill>
                  <a:srgbClr val="212529"/>
                </a:solidFill>
                <a:latin typeface="Century Gothic" panose="020B0502020202020204" pitchFamily="34" charset="0"/>
              </a:rPr>
              <a:t>terbuka</a:t>
            </a:r>
            <a:r>
              <a:rPr lang="en-US" altLang="en-US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1400" dirty="0" err="1">
                <a:solidFill>
                  <a:srgbClr val="212529"/>
                </a:solidFill>
                <a:latin typeface="Century Gothic" panose="020B0502020202020204" pitchFamily="34" charset="0"/>
              </a:rPr>
              <a:t>kepada</a:t>
            </a:r>
            <a:r>
              <a:rPr lang="en-US" altLang="en-US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1400" dirty="0" err="1">
                <a:solidFill>
                  <a:srgbClr val="212529"/>
                </a:solidFill>
                <a:latin typeface="Century Gothic" panose="020B0502020202020204" pitchFamily="34" charset="0"/>
              </a:rPr>
              <a:t>semua</a:t>
            </a:r>
            <a:r>
              <a:rPr lang="en-US" altLang="en-US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1400" dirty="0" err="1">
                <a:solidFill>
                  <a:srgbClr val="212529"/>
                </a:solidFill>
                <a:latin typeface="Century Gothic" panose="020B0502020202020204" pitchFamily="34" charset="0"/>
              </a:rPr>
              <a:t>dengan</a:t>
            </a:r>
            <a:r>
              <a:rPr lang="en-US" altLang="en-US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1400" dirty="0" err="1">
                <a:solidFill>
                  <a:srgbClr val="212529"/>
                </a:solidFill>
                <a:latin typeface="Century Gothic" panose="020B0502020202020204" pitchFamily="34" charset="0"/>
              </a:rPr>
              <a:t>bilangan</a:t>
            </a:r>
            <a:r>
              <a:rPr lang="en-US" altLang="en-US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1400" dirty="0" err="1">
                <a:solidFill>
                  <a:srgbClr val="212529"/>
                </a:solidFill>
                <a:latin typeface="Century Gothic" panose="020B0502020202020204" pitchFamily="34" charset="0"/>
              </a:rPr>
              <a:t>penyertaan</a:t>
            </a:r>
            <a:r>
              <a:rPr lang="en-US" altLang="en-US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1400" dirty="0" err="1">
                <a:solidFill>
                  <a:srgbClr val="212529"/>
                </a:solidFill>
                <a:latin typeface="Century Gothic" panose="020B0502020202020204" pitchFamily="34" charset="0"/>
              </a:rPr>
              <a:t>dihadkan</a:t>
            </a:r>
            <a:endParaRPr lang="en-US" altLang="en-US" sz="1400" dirty="0">
              <a:solidFill>
                <a:srgbClr val="212529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7D49F2-4A6C-4659-9DC0-7123B10DA5A6}"/>
              </a:ext>
            </a:extLst>
          </p:cNvPr>
          <p:cNvSpPr/>
          <p:nvPr/>
        </p:nvSpPr>
        <p:spPr>
          <a:xfrm>
            <a:off x="847725" y="3575802"/>
            <a:ext cx="3581400" cy="466724"/>
          </a:xfrm>
          <a:prstGeom prst="roundRect">
            <a:avLst>
              <a:gd name="adj" fmla="val 50000"/>
            </a:avLst>
          </a:prstGeom>
          <a:solidFill>
            <a:srgbClr val="193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MY" sz="1600" b="1" dirty="0">
                <a:solidFill>
                  <a:srgbClr val="FEC00F"/>
                </a:solidFill>
                <a:latin typeface="Century Gothic" panose="020B0502020202020204" pitchFamily="34" charset="0"/>
              </a:rPr>
              <a:t>KATEGORI TERBUKA [TERHAD]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56D6A6A-E912-4F3D-B043-3DB230113AF7}"/>
              </a:ext>
            </a:extLst>
          </p:cNvPr>
          <p:cNvSpPr/>
          <p:nvPr/>
        </p:nvSpPr>
        <p:spPr>
          <a:xfrm>
            <a:off x="847726" y="3575802"/>
            <a:ext cx="466724" cy="466724"/>
          </a:xfrm>
          <a:prstGeom prst="ellipse">
            <a:avLst/>
          </a:prstGeom>
          <a:solidFill>
            <a:srgbClr val="FEC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>
                <a:solidFill>
                  <a:srgbClr val="193460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3A1B80-FE08-47F4-BBBD-B7C5BF49FBA9}"/>
              </a:ext>
            </a:extLst>
          </p:cNvPr>
          <p:cNvSpPr txBox="1"/>
          <p:nvPr/>
        </p:nvSpPr>
        <p:spPr>
          <a:xfrm>
            <a:off x="847726" y="4081770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v-SE" altLang="en-US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Penyertaan adalah terbuka kepada semua dan penyertaan memerlukan kata laluan program. Peserta adalah berdasarkan jemputan sahaja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D961421-A182-4552-ACE6-B0BFC94AB58B}"/>
              </a:ext>
            </a:extLst>
          </p:cNvPr>
          <p:cNvSpPr/>
          <p:nvPr/>
        </p:nvSpPr>
        <p:spPr>
          <a:xfrm>
            <a:off x="6578720" y="1505914"/>
            <a:ext cx="2546229" cy="466724"/>
          </a:xfrm>
          <a:prstGeom prst="roundRect">
            <a:avLst>
              <a:gd name="adj" fmla="val 50000"/>
            </a:avLst>
          </a:prstGeom>
          <a:solidFill>
            <a:srgbClr val="193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MY" sz="1600" b="1" dirty="0">
                <a:solidFill>
                  <a:srgbClr val="FEC00F"/>
                </a:solidFill>
                <a:latin typeface="Century Gothic" panose="020B0502020202020204" pitchFamily="34" charset="0"/>
              </a:rPr>
              <a:t>KATEGORI TERHAD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E963098-02C9-41EC-858E-0F88F3DC3D27}"/>
              </a:ext>
            </a:extLst>
          </p:cNvPr>
          <p:cNvSpPr/>
          <p:nvPr/>
        </p:nvSpPr>
        <p:spPr>
          <a:xfrm>
            <a:off x="6578721" y="1505914"/>
            <a:ext cx="466724" cy="466724"/>
          </a:xfrm>
          <a:prstGeom prst="ellipse">
            <a:avLst/>
          </a:prstGeom>
          <a:solidFill>
            <a:srgbClr val="FEC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>
                <a:solidFill>
                  <a:srgbClr val="193460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6CC2BF-BB15-4C54-9776-98A1D756AC06}"/>
              </a:ext>
            </a:extLst>
          </p:cNvPr>
          <p:cNvSpPr txBox="1"/>
          <p:nvPr/>
        </p:nvSpPr>
        <p:spPr>
          <a:xfrm>
            <a:off x="6578720" y="2011882"/>
            <a:ext cx="4165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v-SE" altLang="en-US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Penyertaan adalah terhad kepada agensi terpilih sahaja dan penyertaan memerlukan kata laluan program. Peserta adalah berdasarkan jemputan mengikut agensi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14280E-A991-48F8-A10E-492E28FA0E7E}"/>
              </a:ext>
            </a:extLst>
          </p:cNvPr>
          <p:cNvSpPr/>
          <p:nvPr/>
        </p:nvSpPr>
        <p:spPr>
          <a:xfrm>
            <a:off x="6578720" y="3575802"/>
            <a:ext cx="2851030" cy="466724"/>
          </a:xfrm>
          <a:prstGeom prst="roundRect">
            <a:avLst>
              <a:gd name="adj" fmla="val 50000"/>
            </a:avLst>
          </a:prstGeom>
          <a:solidFill>
            <a:srgbClr val="193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MY" sz="1600" b="1" dirty="0">
                <a:solidFill>
                  <a:srgbClr val="FEC00F"/>
                </a:solidFill>
                <a:latin typeface="Century Gothic" panose="020B0502020202020204" pitchFamily="34" charset="0"/>
              </a:rPr>
              <a:t>KATEGORI DALAMAN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6F2D266-2168-4370-BBB1-AF412F0B85FC}"/>
              </a:ext>
            </a:extLst>
          </p:cNvPr>
          <p:cNvSpPr/>
          <p:nvPr/>
        </p:nvSpPr>
        <p:spPr>
          <a:xfrm>
            <a:off x="6578721" y="3575802"/>
            <a:ext cx="466724" cy="466724"/>
          </a:xfrm>
          <a:prstGeom prst="ellipse">
            <a:avLst/>
          </a:prstGeom>
          <a:solidFill>
            <a:srgbClr val="FEC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200" b="1" dirty="0">
                <a:solidFill>
                  <a:srgbClr val="193460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92CFB2-78A4-4CB9-B40C-C531B342AF56}"/>
              </a:ext>
            </a:extLst>
          </p:cNvPr>
          <p:cNvSpPr txBox="1"/>
          <p:nvPr/>
        </p:nvSpPr>
        <p:spPr>
          <a:xfrm>
            <a:off x="6578720" y="4081770"/>
            <a:ext cx="4165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v-SE" altLang="en-US" sz="1400" dirty="0">
                <a:solidFill>
                  <a:srgbClr val="212529"/>
                </a:solidFill>
                <a:latin typeface="Century Gothic" panose="020B0502020202020204" pitchFamily="34" charset="0"/>
              </a:rPr>
              <a:t>Penyertaan adalah terbuka kepada pengguna dalaman agensi sahaja dengan bilangan penyertaan dihadkan</a:t>
            </a:r>
          </a:p>
        </p:txBody>
      </p:sp>
    </p:spTree>
    <p:extLst>
      <p:ext uri="{BB962C8B-B14F-4D97-AF65-F5344CB8AC3E}">
        <p14:creationId xmlns:p14="http://schemas.microsoft.com/office/powerpoint/2010/main" val="2050998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1158</TotalTime>
  <Words>753</Words>
  <Application>Microsoft Office PowerPoint</Application>
  <PresentationFormat>Widescreen</PresentationFormat>
  <Paragraphs>140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 BAYAN PLAIN</vt:lpstr>
      <vt:lpstr>Arial</vt:lpstr>
      <vt:lpstr>Calibri</vt:lpstr>
      <vt:lpstr>Calibri Light</vt:lpstr>
      <vt:lpstr>Century Gothic</vt:lpstr>
      <vt:lpstr>Office Theme</vt:lpstr>
      <vt:lpstr>PowerPoint Presentation</vt:lpstr>
      <vt:lpstr>Sistem Pengurusan Acara (MyGovEvent) </vt:lpstr>
      <vt:lpstr>Modul-Modul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Sesi UAT SISTEM MyGovevent</dc:title>
  <dc:creator>HP</dc:creator>
  <cp:lastModifiedBy>Mohd Haizad bin Samian</cp:lastModifiedBy>
  <cp:revision>100</cp:revision>
  <dcterms:created xsi:type="dcterms:W3CDTF">2021-11-16T18:15:54Z</dcterms:created>
  <dcterms:modified xsi:type="dcterms:W3CDTF">2023-03-26T17:38:26Z</dcterms:modified>
</cp:coreProperties>
</file>